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67"/>
  </p:notesMasterIdLst>
  <p:handoutMasterIdLst>
    <p:handoutMasterId r:id="rId68"/>
  </p:handoutMasterIdLst>
  <p:sldIdLst>
    <p:sldId id="256" r:id="rId2"/>
    <p:sldId id="264" r:id="rId3"/>
    <p:sldId id="269" r:id="rId4"/>
    <p:sldId id="346" r:id="rId5"/>
    <p:sldId id="273" r:id="rId6"/>
    <p:sldId id="274" r:id="rId7"/>
    <p:sldId id="275" r:id="rId8"/>
    <p:sldId id="350" r:id="rId9"/>
    <p:sldId id="278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9" r:id="rId18"/>
    <p:sldId id="292" r:id="rId19"/>
    <p:sldId id="294" r:id="rId20"/>
    <p:sldId id="296" r:id="rId21"/>
    <p:sldId id="298" r:id="rId22"/>
    <p:sldId id="300" r:id="rId23"/>
    <p:sldId id="302" r:id="rId24"/>
    <p:sldId id="304" r:id="rId25"/>
    <p:sldId id="306" r:id="rId26"/>
    <p:sldId id="358" r:id="rId27"/>
    <p:sldId id="359" r:id="rId28"/>
    <p:sldId id="360" r:id="rId29"/>
    <p:sldId id="361" r:id="rId30"/>
    <p:sldId id="362" r:id="rId31"/>
    <p:sldId id="317" r:id="rId32"/>
    <p:sldId id="320" r:id="rId33"/>
    <p:sldId id="348" r:id="rId34"/>
    <p:sldId id="369" r:id="rId35"/>
    <p:sldId id="321" r:id="rId36"/>
    <p:sldId id="367" r:id="rId37"/>
    <p:sldId id="368" r:id="rId38"/>
    <p:sldId id="364" r:id="rId39"/>
    <p:sldId id="323" r:id="rId40"/>
    <p:sldId id="324" r:id="rId41"/>
    <p:sldId id="325" r:id="rId42"/>
    <p:sldId id="326" r:id="rId43"/>
    <p:sldId id="329" r:id="rId44"/>
    <p:sldId id="327" r:id="rId45"/>
    <p:sldId id="330" r:id="rId46"/>
    <p:sldId id="331" r:id="rId47"/>
    <p:sldId id="340" r:id="rId48"/>
    <p:sldId id="341" r:id="rId49"/>
    <p:sldId id="381" r:id="rId50"/>
    <p:sldId id="384" r:id="rId51"/>
    <p:sldId id="382" r:id="rId52"/>
    <p:sldId id="383" r:id="rId53"/>
    <p:sldId id="370" r:id="rId54"/>
    <p:sldId id="371" r:id="rId55"/>
    <p:sldId id="372" r:id="rId56"/>
    <p:sldId id="377" r:id="rId57"/>
    <p:sldId id="374" r:id="rId58"/>
    <p:sldId id="375" r:id="rId59"/>
    <p:sldId id="376" r:id="rId60"/>
    <p:sldId id="380" r:id="rId61"/>
    <p:sldId id="379" r:id="rId62"/>
    <p:sldId id="385" r:id="rId63"/>
    <p:sldId id="386" r:id="rId64"/>
    <p:sldId id="373" r:id="rId65"/>
    <p:sldId id="344" r:id="rId66"/>
  </p:sldIdLst>
  <p:sldSz cx="9144000" cy="6858000" type="screen4x3"/>
  <p:notesSz cx="7102475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9966FF"/>
    <a:srgbClr val="00FFFF"/>
    <a:srgbClr val="FF33CC"/>
    <a:srgbClr val="CC6600"/>
    <a:srgbClr val="FF9900"/>
    <a:srgbClr val="FF0080"/>
    <a:srgbClr val="FF00FF"/>
    <a:srgbClr val="FFFFFF"/>
    <a:srgbClr val="5D7E9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1172" autoAdjust="0"/>
    <p:restoredTop sz="91734" autoAdjust="0"/>
  </p:normalViewPr>
  <p:slideViewPr>
    <p:cSldViewPr snapToObjects="1">
      <p:cViewPr varScale="1">
        <p:scale>
          <a:sx n="67" d="100"/>
          <a:sy n="67" d="100"/>
        </p:scale>
        <p:origin x="-124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74BA10-0ECC-46CD-BA8D-FB705E6C6E34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6AB139-A9FA-4BA8-B3B1-A5B65E92AF1E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Testing &amp; Certification</a:t>
          </a:r>
          <a:endParaRPr lang="en-US" dirty="0">
            <a:solidFill>
              <a:schemeClr val="bg1"/>
            </a:solidFill>
          </a:endParaRPr>
        </a:p>
      </dgm:t>
    </dgm:pt>
    <dgm:pt modelId="{5AF66055-2D78-4460-986F-4CEDF28DC1BF}" type="parTrans" cxnId="{BC5143A4-E29F-4432-B2A0-141E6E7A4FDA}">
      <dgm:prSet/>
      <dgm:spPr/>
      <dgm:t>
        <a:bodyPr/>
        <a:lstStyle/>
        <a:p>
          <a:endParaRPr lang="en-US"/>
        </a:p>
      </dgm:t>
    </dgm:pt>
    <dgm:pt modelId="{C45C17AC-EE42-4B04-8DF0-77B912B817B2}" type="sibTrans" cxnId="{BC5143A4-E29F-4432-B2A0-141E6E7A4FDA}">
      <dgm:prSet/>
      <dgm:spPr/>
      <dgm:t>
        <a:bodyPr/>
        <a:lstStyle/>
        <a:p>
          <a:endParaRPr lang="en-US"/>
        </a:p>
      </dgm:t>
    </dgm:pt>
    <dgm:pt modelId="{192355C7-07D1-4891-A46F-35A430B29F67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Pre-form Development</a:t>
          </a:r>
          <a:endParaRPr lang="en-US" dirty="0">
            <a:solidFill>
              <a:schemeClr val="bg1"/>
            </a:solidFill>
          </a:endParaRPr>
        </a:p>
      </dgm:t>
    </dgm:pt>
    <dgm:pt modelId="{F162775F-CAE6-4D14-9EE5-ED57C39DDDF2}" type="parTrans" cxnId="{19F1A3E6-A360-4F3F-B7E6-6DF7510AB67D}">
      <dgm:prSet/>
      <dgm:spPr/>
      <dgm:t>
        <a:bodyPr/>
        <a:lstStyle/>
        <a:p>
          <a:endParaRPr lang="en-US"/>
        </a:p>
      </dgm:t>
    </dgm:pt>
    <dgm:pt modelId="{AE838720-A32E-49D7-BB0C-9CA1445F9698}" type="sibTrans" cxnId="{19F1A3E6-A360-4F3F-B7E6-6DF7510AB67D}">
      <dgm:prSet/>
      <dgm:spPr/>
      <dgm:t>
        <a:bodyPr/>
        <a:lstStyle/>
        <a:p>
          <a:endParaRPr lang="en-US"/>
        </a:p>
      </dgm:t>
    </dgm:pt>
    <dgm:pt modelId="{C61DF9DF-3D3C-4E96-B61B-1846D13C216D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Composites Processing</a:t>
          </a:r>
          <a:endParaRPr lang="en-US" dirty="0">
            <a:solidFill>
              <a:schemeClr val="bg1"/>
            </a:solidFill>
          </a:endParaRPr>
        </a:p>
      </dgm:t>
    </dgm:pt>
    <dgm:pt modelId="{B56761DF-8A6C-4C18-AA53-47F3E29DB549}" type="parTrans" cxnId="{D9785128-7A01-435D-A51E-88F4187FA622}">
      <dgm:prSet/>
      <dgm:spPr/>
      <dgm:t>
        <a:bodyPr/>
        <a:lstStyle/>
        <a:p>
          <a:endParaRPr lang="en-US"/>
        </a:p>
      </dgm:t>
    </dgm:pt>
    <dgm:pt modelId="{37173979-78FA-49AD-89C5-CD3E7D01A636}" type="sibTrans" cxnId="{D9785128-7A01-435D-A51E-88F4187FA622}">
      <dgm:prSet/>
      <dgm:spPr/>
      <dgm:t>
        <a:bodyPr/>
        <a:lstStyle/>
        <a:p>
          <a:endParaRPr lang="en-US"/>
        </a:p>
      </dgm:t>
    </dgm:pt>
    <dgm:pt modelId="{5DF8AB19-AC24-4294-97C9-BE5052B8770D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Skill Development</a:t>
          </a:r>
          <a:endParaRPr lang="en-US" dirty="0">
            <a:solidFill>
              <a:schemeClr val="bg1"/>
            </a:solidFill>
          </a:endParaRPr>
        </a:p>
      </dgm:t>
    </dgm:pt>
    <dgm:pt modelId="{7406FD50-C85B-4405-940B-3BB38DE269DA}" type="parTrans" cxnId="{8401E2BD-8BFC-4645-A274-5E85A888454E}">
      <dgm:prSet/>
      <dgm:spPr/>
      <dgm:t>
        <a:bodyPr/>
        <a:lstStyle/>
        <a:p>
          <a:endParaRPr lang="en-US"/>
        </a:p>
      </dgm:t>
    </dgm:pt>
    <dgm:pt modelId="{1DDD1039-411A-4BFF-AB7B-4FF721ACB88F}" type="sibTrans" cxnId="{8401E2BD-8BFC-4645-A274-5E85A888454E}">
      <dgm:prSet/>
      <dgm:spPr/>
      <dgm:t>
        <a:bodyPr/>
        <a:lstStyle/>
        <a:p>
          <a:endParaRPr lang="en-US"/>
        </a:p>
      </dgm:t>
    </dgm:pt>
    <dgm:pt modelId="{DA82F2F1-9D54-4BD4-9301-5A60DEF59A7E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Industrial Projects</a:t>
          </a:r>
          <a:endParaRPr lang="en-US" dirty="0">
            <a:solidFill>
              <a:schemeClr val="bg1"/>
            </a:solidFill>
          </a:endParaRPr>
        </a:p>
      </dgm:t>
    </dgm:pt>
    <dgm:pt modelId="{7496B79A-F1AB-4F6A-B613-BB4E81D6139D}" type="parTrans" cxnId="{08701EFD-95DF-4BAA-96F7-2F86FCAED200}">
      <dgm:prSet/>
      <dgm:spPr/>
      <dgm:t>
        <a:bodyPr/>
        <a:lstStyle/>
        <a:p>
          <a:endParaRPr lang="en-US"/>
        </a:p>
      </dgm:t>
    </dgm:pt>
    <dgm:pt modelId="{F9F71403-A83B-4FD5-93B7-0B4DA5B0035D}" type="sibTrans" cxnId="{08701EFD-95DF-4BAA-96F7-2F86FCAED200}">
      <dgm:prSet/>
      <dgm:spPr/>
      <dgm:t>
        <a:bodyPr/>
        <a:lstStyle/>
        <a:p>
          <a:endParaRPr lang="en-US"/>
        </a:p>
      </dgm:t>
    </dgm:pt>
    <dgm:pt modelId="{CF323D34-DA07-4297-B5B6-592F87714FAC}" type="pres">
      <dgm:prSet presAssocID="{A574BA10-0ECC-46CD-BA8D-FB705E6C6E3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92D3F89-D385-49B9-A135-F8ADA1B6F92C}" type="pres">
      <dgm:prSet presAssocID="{176AB139-A9FA-4BA8-B3B1-A5B65E92AF1E}" presName="node" presStyleLbl="node1" presStyleIdx="0" presStyleCnt="5" custLinFactX="100000" custLinFactNeighborX="120000" custLinFactNeighborY="-16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A5E3AB-A0D9-4159-B28B-021BB5F6E2A5}" type="pres">
      <dgm:prSet presAssocID="{C45C17AC-EE42-4B04-8DF0-77B912B817B2}" presName="sibTrans" presStyleCnt="0"/>
      <dgm:spPr/>
    </dgm:pt>
    <dgm:pt modelId="{5DF8BB62-CE9E-45C5-816D-BADCEA6EAE00}" type="pres">
      <dgm:prSet presAssocID="{192355C7-07D1-4891-A46F-35A430B29F67}" presName="node" presStyleLbl="node1" presStyleIdx="1" presStyleCnt="5" custLinFactX="-4074" custLinFactNeighborX="-100000" custLinFactNeighborY="-16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43DD2D-FCE3-4DB6-ADD3-479C7B22391C}" type="pres">
      <dgm:prSet presAssocID="{AE838720-A32E-49D7-BB0C-9CA1445F9698}" presName="sibTrans" presStyleCnt="0"/>
      <dgm:spPr/>
    </dgm:pt>
    <dgm:pt modelId="{066C69B5-54A0-4A2C-B521-12A39B3EA855}" type="pres">
      <dgm:prSet presAssocID="{C61DF9DF-3D3C-4E96-B61B-1846D13C216D}" presName="node" presStyleLbl="node1" presStyleIdx="2" presStyleCnt="5" custLinFactX="-7407" custLinFactNeighborX="-100000" custLinFactNeighborY="-16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AC0FCE-7E6D-48CB-A60F-9D3329C490BD}" type="pres">
      <dgm:prSet presAssocID="{37173979-78FA-49AD-89C5-CD3E7D01A636}" presName="sibTrans" presStyleCnt="0"/>
      <dgm:spPr/>
    </dgm:pt>
    <dgm:pt modelId="{9F637B41-FD65-4B52-8FC7-692F20B5D327}" type="pres">
      <dgm:prSet presAssocID="{5DF8AB19-AC24-4294-97C9-BE5052B8770D}" presName="node" presStyleLbl="node1" presStyleIdx="3" presStyleCnt="5" custLinFactNeighborX="57593" custLinFactNeighborY="-47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FC413A-828C-4749-B8C8-4D54644A7C41}" type="pres">
      <dgm:prSet presAssocID="{1DDD1039-411A-4BFF-AB7B-4FF721ACB88F}" presName="sibTrans" presStyleCnt="0"/>
      <dgm:spPr/>
    </dgm:pt>
    <dgm:pt modelId="{1745DD3B-C129-4E08-9F7D-084B58AD2794}" type="pres">
      <dgm:prSet presAssocID="{DA82F2F1-9D54-4BD4-9301-5A60DEF59A7E}" presName="node" presStyleLbl="node1" presStyleIdx="4" presStyleCnt="5" custLinFactNeighborX="55000" custLinFactNeighborY="-47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785128-7A01-435D-A51E-88F4187FA622}" srcId="{A574BA10-0ECC-46CD-BA8D-FB705E6C6E34}" destId="{C61DF9DF-3D3C-4E96-B61B-1846D13C216D}" srcOrd="2" destOrd="0" parTransId="{B56761DF-8A6C-4C18-AA53-47F3E29DB549}" sibTransId="{37173979-78FA-49AD-89C5-CD3E7D01A636}"/>
    <dgm:cxn modelId="{8401E2BD-8BFC-4645-A274-5E85A888454E}" srcId="{A574BA10-0ECC-46CD-BA8D-FB705E6C6E34}" destId="{5DF8AB19-AC24-4294-97C9-BE5052B8770D}" srcOrd="3" destOrd="0" parTransId="{7406FD50-C85B-4405-940B-3BB38DE269DA}" sibTransId="{1DDD1039-411A-4BFF-AB7B-4FF721ACB88F}"/>
    <dgm:cxn modelId="{9499B8AB-BE87-4656-BFCF-B33C532492CE}" type="presOf" srcId="{C61DF9DF-3D3C-4E96-B61B-1846D13C216D}" destId="{066C69B5-54A0-4A2C-B521-12A39B3EA855}" srcOrd="0" destOrd="0" presId="urn:microsoft.com/office/officeart/2005/8/layout/default#1"/>
    <dgm:cxn modelId="{CAC1F0BB-3868-46D5-9F02-12C7646F1C2A}" type="presOf" srcId="{A574BA10-0ECC-46CD-BA8D-FB705E6C6E34}" destId="{CF323D34-DA07-4297-B5B6-592F87714FAC}" srcOrd="0" destOrd="0" presId="urn:microsoft.com/office/officeart/2005/8/layout/default#1"/>
    <dgm:cxn modelId="{08701EFD-95DF-4BAA-96F7-2F86FCAED200}" srcId="{A574BA10-0ECC-46CD-BA8D-FB705E6C6E34}" destId="{DA82F2F1-9D54-4BD4-9301-5A60DEF59A7E}" srcOrd="4" destOrd="0" parTransId="{7496B79A-F1AB-4F6A-B613-BB4E81D6139D}" sibTransId="{F9F71403-A83B-4FD5-93B7-0B4DA5B0035D}"/>
    <dgm:cxn modelId="{3A80ECBE-F535-4F5A-B5A3-5C5D4275F282}" type="presOf" srcId="{192355C7-07D1-4891-A46F-35A430B29F67}" destId="{5DF8BB62-CE9E-45C5-816D-BADCEA6EAE00}" srcOrd="0" destOrd="0" presId="urn:microsoft.com/office/officeart/2005/8/layout/default#1"/>
    <dgm:cxn modelId="{B157450A-CA9A-40D1-83E0-73DFFCA4DD64}" type="presOf" srcId="{DA82F2F1-9D54-4BD4-9301-5A60DEF59A7E}" destId="{1745DD3B-C129-4E08-9F7D-084B58AD2794}" srcOrd="0" destOrd="0" presId="urn:microsoft.com/office/officeart/2005/8/layout/default#1"/>
    <dgm:cxn modelId="{BC5143A4-E29F-4432-B2A0-141E6E7A4FDA}" srcId="{A574BA10-0ECC-46CD-BA8D-FB705E6C6E34}" destId="{176AB139-A9FA-4BA8-B3B1-A5B65E92AF1E}" srcOrd="0" destOrd="0" parTransId="{5AF66055-2D78-4460-986F-4CEDF28DC1BF}" sibTransId="{C45C17AC-EE42-4B04-8DF0-77B912B817B2}"/>
    <dgm:cxn modelId="{6BE62EB4-F27A-4A28-8757-6CB2DF9C0A34}" type="presOf" srcId="{176AB139-A9FA-4BA8-B3B1-A5B65E92AF1E}" destId="{992D3F89-D385-49B9-A135-F8ADA1B6F92C}" srcOrd="0" destOrd="0" presId="urn:microsoft.com/office/officeart/2005/8/layout/default#1"/>
    <dgm:cxn modelId="{D6229BA3-FFE4-41D0-B0AF-A5691C8A729F}" type="presOf" srcId="{5DF8AB19-AC24-4294-97C9-BE5052B8770D}" destId="{9F637B41-FD65-4B52-8FC7-692F20B5D327}" srcOrd="0" destOrd="0" presId="urn:microsoft.com/office/officeart/2005/8/layout/default#1"/>
    <dgm:cxn modelId="{19F1A3E6-A360-4F3F-B7E6-6DF7510AB67D}" srcId="{A574BA10-0ECC-46CD-BA8D-FB705E6C6E34}" destId="{192355C7-07D1-4891-A46F-35A430B29F67}" srcOrd="1" destOrd="0" parTransId="{F162775F-CAE6-4D14-9EE5-ED57C39DDDF2}" sibTransId="{AE838720-A32E-49D7-BB0C-9CA1445F9698}"/>
    <dgm:cxn modelId="{B29E57C3-239B-4BD4-95A6-DF448C17D58D}" type="presParOf" srcId="{CF323D34-DA07-4297-B5B6-592F87714FAC}" destId="{992D3F89-D385-49B9-A135-F8ADA1B6F92C}" srcOrd="0" destOrd="0" presId="urn:microsoft.com/office/officeart/2005/8/layout/default#1"/>
    <dgm:cxn modelId="{7A409C2E-A057-4E9F-AA0F-675FEC7A67C5}" type="presParOf" srcId="{CF323D34-DA07-4297-B5B6-592F87714FAC}" destId="{49A5E3AB-A0D9-4159-B28B-021BB5F6E2A5}" srcOrd="1" destOrd="0" presId="urn:microsoft.com/office/officeart/2005/8/layout/default#1"/>
    <dgm:cxn modelId="{CCC2D848-D822-4DA9-B872-FA00279F1940}" type="presParOf" srcId="{CF323D34-DA07-4297-B5B6-592F87714FAC}" destId="{5DF8BB62-CE9E-45C5-816D-BADCEA6EAE00}" srcOrd="2" destOrd="0" presId="urn:microsoft.com/office/officeart/2005/8/layout/default#1"/>
    <dgm:cxn modelId="{1C9DDDD6-35D0-41C8-96E1-49CEFD7EBDC9}" type="presParOf" srcId="{CF323D34-DA07-4297-B5B6-592F87714FAC}" destId="{8C43DD2D-FCE3-4DB6-ADD3-479C7B22391C}" srcOrd="3" destOrd="0" presId="urn:microsoft.com/office/officeart/2005/8/layout/default#1"/>
    <dgm:cxn modelId="{06CFD965-EF62-4B53-B3C3-8B27BC8B8D59}" type="presParOf" srcId="{CF323D34-DA07-4297-B5B6-592F87714FAC}" destId="{066C69B5-54A0-4A2C-B521-12A39B3EA855}" srcOrd="4" destOrd="0" presId="urn:microsoft.com/office/officeart/2005/8/layout/default#1"/>
    <dgm:cxn modelId="{2D3F6988-264D-49C8-9CBF-2D39B725EC9D}" type="presParOf" srcId="{CF323D34-DA07-4297-B5B6-592F87714FAC}" destId="{8CAC0FCE-7E6D-48CB-A60F-9D3329C490BD}" srcOrd="5" destOrd="0" presId="urn:microsoft.com/office/officeart/2005/8/layout/default#1"/>
    <dgm:cxn modelId="{80E9E31B-32F9-46A4-A1CA-BF829F24F414}" type="presParOf" srcId="{CF323D34-DA07-4297-B5B6-592F87714FAC}" destId="{9F637B41-FD65-4B52-8FC7-692F20B5D327}" srcOrd="6" destOrd="0" presId="urn:microsoft.com/office/officeart/2005/8/layout/default#1"/>
    <dgm:cxn modelId="{59D8E98E-CA28-4D10-9C91-0C7FD72C4113}" type="presParOf" srcId="{CF323D34-DA07-4297-B5B6-592F87714FAC}" destId="{A8FC413A-828C-4749-B8C8-4D54644A7C41}" srcOrd="7" destOrd="0" presId="urn:microsoft.com/office/officeart/2005/8/layout/default#1"/>
    <dgm:cxn modelId="{3824FB2E-4D0A-4AD6-8BDD-22FD220BEDC7}" type="presParOf" srcId="{CF323D34-DA07-4297-B5B6-592F87714FAC}" destId="{1745DD3B-C129-4E08-9F7D-084B58AD2794}" srcOrd="8" destOrd="0" presId="urn:microsoft.com/office/officeart/2005/8/layout/default#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9A7204-A8EE-4A35-8EBA-AAB6D8301378}" type="doc">
      <dgm:prSet loTypeId="urn:microsoft.com/office/officeart/2005/8/layout/default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43D8B3E-6B6C-4B01-80E0-A3E64E8B966B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  <a:cs typeface="Arial" pitchFamily="34" charset="0"/>
            </a:rPr>
            <a:t>Karlsruhe Institute of Technology (KIT)</a:t>
          </a:r>
        </a:p>
        <a:p>
          <a:r>
            <a:rPr lang="en-US" dirty="0" smtClean="0">
              <a:solidFill>
                <a:schemeClr val="bg1"/>
              </a:solidFill>
              <a:cs typeface="Arial" pitchFamily="34" charset="0"/>
            </a:rPr>
            <a:t>Germany</a:t>
          </a:r>
          <a:r>
            <a:rPr lang="en-US" dirty="0" smtClean="0">
              <a:solidFill>
                <a:schemeClr val="bg1"/>
              </a:solidFill>
            </a:rPr>
            <a:t> </a:t>
          </a:r>
          <a:endParaRPr lang="en-US" dirty="0"/>
        </a:p>
      </dgm:t>
    </dgm:pt>
    <dgm:pt modelId="{79F35CA5-0A7F-4697-B47A-F0767BA6F3F5}" type="parTrans" cxnId="{E2022F5C-329D-4C71-AA73-ADF73F61963A}">
      <dgm:prSet/>
      <dgm:spPr/>
      <dgm:t>
        <a:bodyPr/>
        <a:lstStyle/>
        <a:p>
          <a:endParaRPr lang="en-US"/>
        </a:p>
      </dgm:t>
    </dgm:pt>
    <dgm:pt modelId="{AD9EC3FA-9940-46AA-AB93-F70588623162}" type="sibTrans" cxnId="{E2022F5C-329D-4C71-AA73-ADF73F61963A}">
      <dgm:prSet/>
      <dgm:spPr/>
      <dgm:t>
        <a:bodyPr/>
        <a:lstStyle/>
        <a:p>
          <a:endParaRPr lang="en-US"/>
        </a:p>
      </dgm:t>
    </dgm:pt>
    <dgm:pt modelId="{543CDABF-19F9-4AB8-9E62-DD4AFB8214B9}">
      <dgm:prSet phldrT="[Text]"/>
      <dgm:spPr/>
      <dgm:t>
        <a:bodyPr/>
        <a:lstStyle/>
        <a:p>
          <a:r>
            <a:rPr lang="en-US" dirty="0" err="1" smtClean="0">
              <a:solidFill>
                <a:schemeClr val="bg1"/>
              </a:solidFill>
            </a:rPr>
            <a:t>Fraunhoffer</a:t>
          </a:r>
          <a:r>
            <a:rPr lang="en-US" dirty="0" smtClean="0">
              <a:solidFill>
                <a:schemeClr val="bg1"/>
              </a:solidFill>
            </a:rPr>
            <a:t> ICT, Germany</a:t>
          </a:r>
          <a:endParaRPr lang="en-US" dirty="0"/>
        </a:p>
      </dgm:t>
    </dgm:pt>
    <dgm:pt modelId="{6204719B-B3E1-4FBB-8E7E-87D585C8C4F7}" type="parTrans" cxnId="{5868013D-A36B-452D-83F5-2C33A7AE9BD4}">
      <dgm:prSet/>
      <dgm:spPr/>
      <dgm:t>
        <a:bodyPr/>
        <a:lstStyle/>
        <a:p>
          <a:endParaRPr lang="en-US"/>
        </a:p>
      </dgm:t>
    </dgm:pt>
    <dgm:pt modelId="{840419B2-F91D-4ACC-B707-4E7E2FFDA10A}" type="sibTrans" cxnId="{5868013D-A36B-452D-83F5-2C33A7AE9BD4}">
      <dgm:prSet/>
      <dgm:spPr/>
      <dgm:t>
        <a:bodyPr/>
        <a:lstStyle/>
        <a:p>
          <a:endParaRPr lang="en-US"/>
        </a:p>
      </dgm:t>
    </dgm:pt>
    <dgm:pt modelId="{E3D34156-9692-4AF0-A21A-9691E27970BE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North-West Composite Centre, University of Manchester, UK      </a:t>
          </a:r>
          <a:endParaRPr lang="en-US" dirty="0"/>
        </a:p>
      </dgm:t>
    </dgm:pt>
    <dgm:pt modelId="{2E2E69F9-723A-49DB-B8A8-2F0C6169E886}" type="parTrans" cxnId="{EE36D8BB-1F1E-4E4A-9DA2-DA38396E88CC}">
      <dgm:prSet/>
      <dgm:spPr/>
      <dgm:t>
        <a:bodyPr/>
        <a:lstStyle/>
        <a:p>
          <a:endParaRPr lang="en-US"/>
        </a:p>
      </dgm:t>
    </dgm:pt>
    <dgm:pt modelId="{A32AA056-37D1-473E-986A-015E197CB456}" type="sibTrans" cxnId="{EE36D8BB-1F1E-4E4A-9DA2-DA38396E88CC}">
      <dgm:prSet/>
      <dgm:spPr/>
      <dgm:t>
        <a:bodyPr/>
        <a:lstStyle/>
        <a:p>
          <a:endParaRPr lang="en-US"/>
        </a:p>
      </dgm:t>
    </dgm:pt>
    <dgm:pt modelId="{B00EDD85-9E52-4428-9510-1B9ED75840EA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ITA, Aachen , Germany</a:t>
          </a:r>
          <a:endParaRPr lang="en-US" dirty="0"/>
        </a:p>
      </dgm:t>
    </dgm:pt>
    <dgm:pt modelId="{ED562EC7-CE04-49AD-AE65-98178D1B72DC}" type="parTrans" cxnId="{D1E9AE1B-C6BA-4B9C-8802-3BAD0AB40419}">
      <dgm:prSet/>
      <dgm:spPr/>
      <dgm:t>
        <a:bodyPr/>
        <a:lstStyle/>
        <a:p>
          <a:endParaRPr lang="en-US"/>
        </a:p>
      </dgm:t>
    </dgm:pt>
    <dgm:pt modelId="{72142269-8F95-428C-AD82-B781C833C2E7}" type="sibTrans" cxnId="{D1E9AE1B-C6BA-4B9C-8802-3BAD0AB40419}">
      <dgm:prSet/>
      <dgm:spPr/>
      <dgm:t>
        <a:bodyPr/>
        <a:lstStyle/>
        <a:p>
          <a:endParaRPr lang="en-US"/>
        </a:p>
      </dgm:t>
    </dgm:pt>
    <dgm:pt modelId="{EE90D8E3-2C82-4A7A-843F-132A4D627B82}">
      <dgm:prSet phldrT="[Text]"/>
      <dgm:spPr/>
      <dgm:t>
        <a:bodyPr/>
        <a:lstStyle/>
        <a:p>
          <a:r>
            <a:rPr lang="en-US" dirty="0" err="1" smtClean="0">
              <a:solidFill>
                <a:schemeClr val="bg1"/>
              </a:solidFill>
            </a:rPr>
            <a:t>Faserinstitute</a:t>
          </a:r>
          <a:r>
            <a:rPr lang="en-US" dirty="0" smtClean="0">
              <a:solidFill>
                <a:schemeClr val="bg1"/>
              </a:solidFill>
            </a:rPr>
            <a:t>, University of Bremen, Germany</a:t>
          </a:r>
          <a:endParaRPr lang="en-US" dirty="0"/>
        </a:p>
      </dgm:t>
    </dgm:pt>
    <dgm:pt modelId="{592D92E2-5CA9-4417-B92C-EAC44A280C04}" type="parTrans" cxnId="{C2A81359-8DA3-47E1-A00A-B774FFEB6AAB}">
      <dgm:prSet/>
      <dgm:spPr/>
      <dgm:t>
        <a:bodyPr/>
        <a:lstStyle/>
        <a:p>
          <a:endParaRPr lang="en-US"/>
        </a:p>
      </dgm:t>
    </dgm:pt>
    <dgm:pt modelId="{9FA6025F-4F02-4243-855F-D09B85A512F7}" type="sibTrans" cxnId="{C2A81359-8DA3-47E1-A00A-B774FFEB6AAB}">
      <dgm:prSet/>
      <dgm:spPr/>
      <dgm:t>
        <a:bodyPr/>
        <a:lstStyle/>
        <a:p>
          <a:endParaRPr lang="en-US"/>
        </a:p>
      </dgm:t>
    </dgm:pt>
    <dgm:pt modelId="{BAFA0E60-297F-453C-BCEC-93C846537AFF}" type="pres">
      <dgm:prSet presAssocID="{FD9A7204-A8EE-4A35-8EBA-AAB6D830137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52632B-E91A-4B9A-B8FD-A0A0AE29FC02}" type="pres">
      <dgm:prSet presAssocID="{843D8B3E-6B6C-4B01-80E0-A3E64E8B966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701122-7DBF-47F0-88C6-29249D8F9017}" type="pres">
      <dgm:prSet presAssocID="{AD9EC3FA-9940-46AA-AB93-F70588623162}" presName="sibTrans" presStyleCnt="0"/>
      <dgm:spPr/>
    </dgm:pt>
    <dgm:pt modelId="{9919824A-9B1E-4560-AD1F-ED3415772B4E}" type="pres">
      <dgm:prSet presAssocID="{543CDABF-19F9-4AB8-9E62-DD4AFB8214B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4C1E9A-3354-4CA1-B502-54F9DACDFBC7}" type="pres">
      <dgm:prSet presAssocID="{840419B2-F91D-4ACC-B707-4E7E2FFDA10A}" presName="sibTrans" presStyleCnt="0"/>
      <dgm:spPr/>
    </dgm:pt>
    <dgm:pt modelId="{D2EC5A14-D8B6-4ED8-9AD9-60C219406F77}" type="pres">
      <dgm:prSet presAssocID="{E3D34156-9692-4AF0-A21A-9691E27970B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A63CFB-BE0B-43DB-AB89-713752B63542}" type="pres">
      <dgm:prSet presAssocID="{A32AA056-37D1-473E-986A-015E197CB456}" presName="sibTrans" presStyleCnt="0"/>
      <dgm:spPr/>
    </dgm:pt>
    <dgm:pt modelId="{1243BCB6-BEDF-49D2-ABCB-0F5CAA7BB42E}" type="pres">
      <dgm:prSet presAssocID="{B00EDD85-9E52-4428-9510-1B9ED75840EA}" presName="node" presStyleLbl="node1" presStyleIdx="3" presStyleCnt="5" custLinFactNeighborX="56426" custLinFactNeighborY="-5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6C0382-9C87-4A01-9B77-F281525549CC}" type="pres">
      <dgm:prSet presAssocID="{72142269-8F95-428C-AD82-B781C833C2E7}" presName="sibTrans" presStyleCnt="0"/>
      <dgm:spPr/>
    </dgm:pt>
    <dgm:pt modelId="{521832AD-2030-4584-8F46-41C87D434CD1}" type="pres">
      <dgm:prSet presAssocID="{EE90D8E3-2C82-4A7A-843F-132A4D627B82}" presName="node" presStyleLbl="node1" presStyleIdx="4" presStyleCnt="5" custLinFactNeighborX="55000" custLinFactNeighborY="-5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5BCB3E4-5CF6-4EB9-9E8B-EEE465189F99}" type="presOf" srcId="{543CDABF-19F9-4AB8-9E62-DD4AFB8214B9}" destId="{9919824A-9B1E-4560-AD1F-ED3415772B4E}" srcOrd="0" destOrd="0" presId="urn:microsoft.com/office/officeart/2005/8/layout/default#2"/>
    <dgm:cxn modelId="{E2022F5C-329D-4C71-AA73-ADF73F61963A}" srcId="{FD9A7204-A8EE-4A35-8EBA-AAB6D8301378}" destId="{843D8B3E-6B6C-4B01-80E0-A3E64E8B966B}" srcOrd="0" destOrd="0" parTransId="{79F35CA5-0A7F-4697-B47A-F0767BA6F3F5}" sibTransId="{AD9EC3FA-9940-46AA-AB93-F70588623162}"/>
    <dgm:cxn modelId="{5202B4E0-9EF0-45BB-9230-F001BA97809A}" type="presOf" srcId="{E3D34156-9692-4AF0-A21A-9691E27970BE}" destId="{D2EC5A14-D8B6-4ED8-9AD9-60C219406F77}" srcOrd="0" destOrd="0" presId="urn:microsoft.com/office/officeart/2005/8/layout/default#2"/>
    <dgm:cxn modelId="{D1E9AE1B-C6BA-4B9C-8802-3BAD0AB40419}" srcId="{FD9A7204-A8EE-4A35-8EBA-AAB6D8301378}" destId="{B00EDD85-9E52-4428-9510-1B9ED75840EA}" srcOrd="3" destOrd="0" parTransId="{ED562EC7-CE04-49AD-AE65-98178D1B72DC}" sibTransId="{72142269-8F95-428C-AD82-B781C833C2E7}"/>
    <dgm:cxn modelId="{E8873ED5-3251-4783-994A-A9B594FE623C}" type="presOf" srcId="{843D8B3E-6B6C-4B01-80E0-A3E64E8B966B}" destId="{3E52632B-E91A-4B9A-B8FD-A0A0AE29FC02}" srcOrd="0" destOrd="0" presId="urn:microsoft.com/office/officeart/2005/8/layout/default#2"/>
    <dgm:cxn modelId="{B6421749-1FA5-4436-A127-EB2826961C2C}" type="presOf" srcId="{FD9A7204-A8EE-4A35-8EBA-AAB6D8301378}" destId="{BAFA0E60-297F-453C-BCEC-93C846537AFF}" srcOrd="0" destOrd="0" presId="urn:microsoft.com/office/officeart/2005/8/layout/default#2"/>
    <dgm:cxn modelId="{D2154670-1D45-47C1-BF65-7D0B32D36D3C}" type="presOf" srcId="{EE90D8E3-2C82-4A7A-843F-132A4D627B82}" destId="{521832AD-2030-4584-8F46-41C87D434CD1}" srcOrd="0" destOrd="0" presId="urn:microsoft.com/office/officeart/2005/8/layout/default#2"/>
    <dgm:cxn modelId="{5868013D-A36B-452D-83F5-2C33A7AE9BD4}" srcId="{FD9A7204-A8EE-4A35-8EBA-AAB6D8301378}" destId="{543CDABF-19F9-4AB8-9E62-DD4AFB8214B9}" srcOrd="1" destOrd="0" parTransId="{6204719B-B3E1-4FBB-8E7E-87D585C8C4F7}" sibTransId="{840419B2-F91D-4ACC-B707-4E7E2FFDA10A}"/>
    <dgm:cxn modelId="{C2A81359-8DA3-47E1-A00A-B774FFEB6AAB}" srcId="{FD9A7204-A8EE-4A35-8EBA-AAB6D8301378}" destId="{EE90D8E3-2C82-4A7A-843F-132A4D627B82}" srcOrd="4" destOrd="0" parTransId="{592D92E2-5CA9-4417-B92C-EAC44A280C04}" sibTransId="{9FA6025F-4F02-4243-855F-D09B85A512F7}"/>
    <dgm:cxn modelId="{EE36D8BB-1F1E-4E4A-9DA2-DA38396E88CC}" srcId="{FD9A7204-A8EE-4A35-8EBA-AAB6D8301378}" destId="{E3D34156-9692-4AF0-A21A-9691E27970BE}" srcOrd="2" destOrd="0" parTransId="{2E2E69F9-723A-49DB-B8A8-2F0C6169E886}" sibTransId="{A32AA056-37D1-473E-986A-015E197CB456}"/>
    <dgm:cxn modelId="{FE181387-4101-48A6-B40C-EE33563DF4F6}" type="presOf" srcId="{B00EDD85-9E52-4428-9510-1B9ED75840EA}" destId="{1243BCB6-BEDF-49D2-ABCB-0F5CAA7BB42E}" srcOrd="0" destOrd="0" presId="urn:microsoft.com/office/officeart/2005/8/layout/default#2"/>
    <dgm:cxn modelId="{F1938423-4A62-4E0F-B336-1F5449618DF0}" type="presParOf" srcId="{BAFA0E60-297F-453C-BCEC-93C846537AFF}" destId="{3E52632B-E91A-4B9A-B8FD-A0A0AE29FC02}" srcOrd="0" destOrd="0" presId="urn:microsoft.com/office/officeart/2005/8/layout/default#2"/>
    <dgm:cxn modelId="{A7144C79-AC46-4334-8C51-8042D9FAFD5A}" type="presParOf" srcId="{BAFA0E60-297F-453C-BCEC-93C846537AFF}" destId="{AF701122-7DBF-47F0-88C6-29249D8F9017}" srcOrd="1" destOrd="0" presId="urn:microsoft.com/office/officeart/2005/8/layout/default#2"/>
    <dgm:cxn modelId="{49DF4681-04F7-4F8B-B0C2-4C5267C54A03}" type="presParOf" srcId="{BAFA0E60-297F-453C-BCEC-93C846537AFF}" destId="{9919824A-9B1E-4560-AD1F-ED3415772B4E}" srcOrd="2" destOrd="0" presId="urn:microsoft.com/office/officeart/2005/8/layout/default#2"/>
    <dgm:cxn modelId="{7CDFB52E-E4A2-4EEC-8F71-E2E74A87BC2E}" type="presParOf" srcId="{BAFA0E60-297F-453C-BCEC-93C846537AFF}" destId="{A04C1E9A-3354-4CA1-B502-54F9DACDFBC7}" srcOrd="3" destOrd="0" presId="urn:microsoft.com/office/officeart/2005/8/layout/default#2"/>
    <dgm:cxn modelId="{58FB107C-4435-40F8-BF00-CC3970D15E68}" type="presParOf" srcId="{BAFA0E60-297F-453C-BCEC-93C846537AFF}" destId="{D2EC5A14-D8B6-4ED8-9AD9-60C219406F77}" srcOrd="4" destOrd="0" presId="urn:microsoft.com/office/officeart/2005/8/layout/default#2"/>
    <dgm:cxn modelId="{E2C50990-330A-454E-84C7-49780661F6B8}" type="presParOf" srcId="{BAFA0E60-297F-453C-BCEC-93C846537AFF}" destId="{6BA63CFB-BE0B-43DB-AB89-713752B63542}" srcOrd="5" destOrd="0" presId="urn:microsoft.com/office/officeart/2005/8/layout/default#2"/>
    <dgm:cxn modelId="{1C6396B7-6493-479C-9D25-BBB766E119B8}" type="presParOf" srcId="{BAFA0E60-297F-453C-BCEC-93C846537AFF}" destId="{1243BCB6-BEDF-49D2-ABCB-0F5CAA7BB42E}" srcOrd="6" destOrd="0" presId="urn:microsoft.com/office/officeart/2005/8/layout/default#2"/>
    <dgm:cxn modelId="{388590A4-91CE-4A4F-909D-8901A4C310FB}" type="presParOf" srcId="{BAFA0E60-297F-453C-BCEC-93C846537AFF}" destId="{1F6C0382-9C87-4A01-9B77-F281525549CC}" srcOrd="7" destOrd="0" presId="urn:microsoft.com/office/officeart/2005/8/layout/default#2"/>
    <dgm:cxn modelId="{ABC35460-3B57-4478-B857-58113A801278}" type="presParOf" srcId="{BAFA0E60-297F-453C-BCEC-93C846537AFF}" destId="{521832AD-2030-4584-8F46-41C87D434CD1}" srcOrd="8" destOrd="0" presId="urn:microsoft.com/office/officeart/2005/8/layout/default#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760B69-3F01-4388-B9DC-85BAEC09DF41}" type="doc">
      <dgm:prSet loTypeId="urn:microsoft.com/office/officeart/2005/8/layout/default#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D54D60-04BD-40C8-860C-AC4BEDA046B7}">
      <dgm:prSet phldrT="[Text]"/>
      <dgm:spPr/>
      <dgm:t>
        <a:bodyPr/>
        <a:lstStyle/>
        <a:p>
          <a:r>
            <a:rPr lang="en-US" b="0" dirty="0" smtClean="0">
              <a:solidFill>
                <a:schemeClr val="bg1"/>
              </a:solidFill>
            </a:rPr>
            <a:t>OWENS CORNING CHAMBERY INTERNATIONAL, France</a:t>
          </a:r>
          <a:endParaRPr lang="en-US" b="0" dirty="0">
            <a:solidFill>
              <a:schemeClr val="bg1"/>
            </a:solidFill>
          </a:endParaRPr>
        </a:p>
      </dgm:t>
    </dgm:pt>
    <dgm:pt modelId="{BEAF8181-7331-498A-BA71-35B31D5CF25C}" type="parTrans" cxnId="{5C91AF75-48E0-47F5-B9A7-3A7016A45C31}">
      <dgm:prSet/>
      <dgm:spPr/>
      <dgm:t>
        <a:bodyPr/>
        <a:lstStyle/>
        <a:p>
          <a:endParaRPr lang="en-US"/>
        </a:p>
      </dgm:t>
    </dgm:pt>
    <dgm:pt modelId="{D8580B80-3F68-4C67-B9AD-9618D793925A}" type="sibTrans" cxnId="{5C91AF75-48E0-47F5-B9A7-3A7016A45C31}">
      <dgm:prSet/>
      <dgm:spPr/>
      <dgm:t>
        <a:bodyPr/>
        <a:lstStyle/>
        <a:p>
          <a:endParaRPr lang="en-US"/>
        </a:p>
      </dgm:t>
    </dgm:pt>
    <dgm:pt modelId="{FCC0F212-3969-49C2-A944-DE4418D3DFFC}">
      <dgm:prSet phldrT="[Text]"/>
      <dgm:spPr/>
      <dgm:t>
        <a:bodyPr/>
        <a:lstStyle/>
        <a:p>
          <a:r>
            <a:rPr lang="en-US" b="0" dirty="0" smtClean="0">
              <a:solidFill>
                <a:schemeClr val="bg1"/>
              </a:solidFill>
            </a:rPr>
            <a:t>SPIG S.P.A , Italy</a:t>
          </a:r>
          <a:endParaRPr lang="en-US" b="0" dirty="0">
            <a:solidFill>
              <a:schemeClr val="bg1"/>
            </a:solidFill>
          </a:endParaRPr>
        </a:p>
      </dgm:t>
    </dgm:pt>
    <dgm:pt modelId="{BF9EE1F6-0E59-4832-92F1-B72817CBD1FE}" type="parTrans" cxnId="{3A6B87A4-E74B-4771-A598-F1E75D1B781C}">
      <dgm:prSet/>
      <dgm:spPr/>
      <dgm:t>
        <a:bodyPr/>
        <a:lstStyle/>
        <a:p>
          <a:endParaRPr lang="en-US"/>
        </a:p>
      </dgm:t>
    </dgm:pt>
    <dgm:pt modelId="{93894BA6-BCF1-4877-9886-F5BF14F707B3}" type="sibTrans" cxnId="{3A6B87A4-E74B-4771-A598-F1E75D1B781C}">
      <dgm:prSet/>
      <dgm:spPr/>
      <dgm:t>
        <a:bodyPr/>
        <a:lstStyle/>
        <a:p>
          <a:endParaRPr lang="en-US"/>
        </a:p>
      </dgm:t>
    </dgm:pt>
    <dgm:pt modelId="{592EEEDA-27F1-4310-8B69-2C0710C05754}">
      <dgm:prSet phldrT="[Text]"/>
      <dgm:spPr/>
      <dgm:t>
        <a:bodyPr/>
        <a:lstStyle/>
        <a:p>
          <a:r>
            <a:rPr lang="en-US" b="0" dirty="0" err="1" smtClean="0">
              <a:solidFill>
                <a:schemeClr val="bg1"/>
              </a:solidFill>
            </a:rPr>
            <a:t>Corroserv</a:t>
          </a:r>
          <a:r>
            <a:rPr lang="en-US" b="0" dirty="0" smtClean="0">
              <a:solidFill>
                <a:schemeClr val="bg1"/>
              </a:solidFill>
            </a:rPr>
            <a:t> (M) </a:t>
          </a:r>
          <a:r>
            <a:rPr lang="en-US" b="0" dirty="0" err="1" smtClean="0">
              <a:solidFill>
                <a:schemeClr val="bg1"/>
              </a:solidFill>
            </a:rPr>
            <a:t>Sdn</a:t>
          </a:r>
          <a:r>
            <a:rPr lang="en-US" b="0" dirty="0" smtClean="0">
              <a:solidFill>
                <a:schemeClr val="bg1"/>
              </a:solidFill>
            </a:rPr>
            <a:t> </a:t>
          </a:r>
          <a:r>
            <a:rPr lang="en-US" b="0" dirty="0" err="1" smtClean="0">
              <a:solidFill>
                <a:schemeClr val="bg1"/>
              </a:solidFill>
            </a:rPr>
            <a:t>Bhd</a:t>
          </a:r>
          <a:r>
            <a:rPr lang="en-US" b="0" dirty="0" smtClean="0">
              <a:solidFill>
                <a:schemeClr val="bg1"/>
              </a:solidFill>
            </a:rPr>
            <a:t> , Malaysia</a:t>
          </a:r>
          <a:endParaRPr lang="en-US" b="0" dirty="0">
            <a:solidFill>
              <a:schemeClr val="bg1"/>
            </a:solidFill>
          </a:endParaRPr>
        </a:p>
      </dgm:t>
    </dgm:pt>
    <dgm:pt modelId="{5E1BB033-CD4B-4D1D-BE26-B18CC10AB0E6}" type="parTrans" cxnId="{4231960C-CF34-438F-B863-62510330D06E}">
      <dgm:prSet/>
      <dgm:spPr/>
      <dgm:t>
        <a:bodyPr/>
        <a:lstStyle/>
        <a:p>
          <a:endParaRPr lang="en-US"/>
        </a:p>
      </dgm:t>
    </dgm:pt>
    <dgm:pt modelId="{C153C365-E3CB-41B2-B0E2-23A6C6579139}" type="sibTrans" cxnId="{4231960C-CF34-438F-B863-62510330D06E}">
      <dgm:prSet/>
      <dgm:spPr/>
      <dgm:t>
        <a:bodyPr/>
        <a:lstStyle/>
        <a:p>
          <a:endParaRPr lang="en-US"/>
        </a:p>
      </dgm:t>
    </dgm:pt>
    <dgm:pt modelId="{C579464F-20C9-41ED-9459-3D97EFACAD21}">
      <dgm:prSet phldrT="[Text]"/>
      <dgm:spPr/>
      <dgm:t>
        <a:bodyPr/>
        <a:lstStyle/>
        <a:p>
          <a:r>
            <a:rPr lang="en-US" b="0" dirty="0" smtClean="0">
              <a:solidFill>
                <a:schemeClr val="bg1"/>
              </a:solidFill>
            </a:rPr>
            <a:t>Unique Fiberglass &amp; Composites LLC, U.A.E</a:t>
          </a:r>
          <a:endParaRPr lang="en-US" b="0" dirty="0">
            <a:solidFill>
              <a:schemeClr val="bg1"/>
            </a:solidFill>
          </a:endParaRPr>
        </a:p>
      </dgm:t>
    </dgm:pt>
    <dgm:pt modelId="{47F3CE3A-4F9E-4FC1-A795-86C36D319A84}" type="parTrans" cxnId="{2956BDDA-11EC-4D12-9EC8-3A92F1E74444}">
      <dgm:prSet/>
      <dgm:spPr/>
      <dgm:t>
        <a:bodyPr/>
        <a:lstStyle/>
        <a:p>
          <a:endParaRPr lang="en-US"/>
        </a:p>
      </dgm:t>
    </dgm:pt>
    <dgm:pt modelId="{0E2CD1C5-35E1-40B2-B5EB-86DCB2A628CD}" type="sibTrans" cxnId="{2956BDDA-11EC-4D12-9EC8-3A92F1E74444}">
      <dgm:prSet/>
      <dgm:spPr/>
      <dgm:t>
        <a:bodyPr/>
        <a:lstStyle/>
        <a:p>
          <a:endParaRPr lang="en-US"/>
        </a:p>
      </dgm:t>
    </dgm:pt>
    <dgm:pt modelId="{FA14B6A3-2A58-4090-90EC-63B341894CAE}">
      <dgm:prSet phldrT="[Text]"/>
      <dgm:spPr/>
      <dgm:t>
        <a:bodyPr/>
        <a:lstStyle/>
        <a:p>
          <a:r>
            <a:rPr lang="en-GB" b="0" dirty="0" smtClean="0">
              <a:solidFill>
                <a:schemeClr val="bg1"/>
              </a:solidFill>
            </a:rPr>
            <a:t>HAMON COOLING TOWER COMPANY, U.A.E</a:t>
          </a:r>
          <a:endParaRPr lang="en-US" b="0" dirty="0">
            <a:solidFill>
              <a:schemeClr val="bg1"/>
            </a:solidFill>
          </a:endParaRPr>
        </a:p>
      </dgm:t>
    </dgm:pt>
    <dgm:pt modelId="{172508AA-5A00-4111-B8DA-BD7FA7EF909E}" type="parTrans" cxnId="{0163839A-5897-4B6D-95AB-3C27B765A107}">
      <dgm:prSet/>
      <dgm:spPr/>
      <dgm:t>
        <a:bodyPr/>
        <a:lstStyle/>
        <a:p>
          <a:endParaRPr lang="en-US"/>
        </a:p>
      </dgm:t>
    </dgm:pt>
    <dgm:pt modelId="{5D9DB702-32A6-4F18-A146-0C239F69D916}" type="sibTrans" cxnId="{0163839A-5897-4B6D-95AB-3C27B765A107}">
      <dgm:prSet/>
      <dgm:spPr/>
      <dgm:t>
        <a:bodyPr/>
        <a:lstStyle/>
        <a:p>
          <a:endParaRPr lang="en-US"/>
        </a:p>
      </dgm:t>
    </dgm:pt>
    <dgm:pt modelId="{32045A86-8426-4952-B5FE-0116626C48E1}" type="pres">
      <dgm:prSet presAssocID="{4A760B69-3F01-4388-B9DC-85BAEC09DF4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C98A14-CC71-45FE-BCAC-F0646493FD7D}" type="pres">
      <dgm:prSet presAssocID="{83D54D60-04BD-40C8-860C-AC4BEDA046B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CDD982-59C6-4C19-86D9-3A5B641FBB4B}" type="pres">
      <dgm:prSet presAssocID="{D8580B80-3F68-4C67-B9AD-9618D793925A}" presName="sibTrans" presStyleCnt="0"/>
      <dgm:spPr/>
    </dgm:pt>
    <dgm:pt modelId="{832CB052-1261-4164-AEAC-226A88FBDFC8}" type="pres">
      <dgm:prSet presAssocID="{FCC0F212-3969-49C2-A944-DE4418D3DFF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6CAFC9-B46F-485A-968C-D955A2302684}" type="pres">
      <dgm:prSet presAssocID="{93894BA6-BCF1-4877-9886-F5BF14F707B3}" presName="sibTrans" presStyleCnt="0"/>
      <dgm:spPr/>
    </dgm:pt>
    <dgm:pt modelId="{C2A15BCE-BA4E-4457-AA51-F944F3FB3D87}" type="pres">
      <dgm:prSet presAssocID="{592EEEDA-27F1-4310-8B69-2C0710C0575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B01E2F-F566-4730-AE96-D207B2D04F54}" type="pres">
      <dgm:prSet presAssocID="{C153C365-E3CB-41B2-B0E2-23A6C6579139}" presName="sibTrans" presStyleCnt="0"/>
      <dgm:spPr/>
    </dgm:pt>
    <dgm:pt modelId="{954EC56A-0CC0-4B76-8CB8-C35199059D24}" type="pres">
      <dgm:prSet presAssocID="{C579464F-20C9-41ED-9459-3D97EFACAD21}" presName="node" presStyleLbl="node1" presStyleIdx="3" presStyleCnt="5" custLinFactNeighborX="56426" custLinFactNeighborY="-5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F5EAE0-962B-4317-852E-24091DDEC295}" type="pres">
      <dgm:prSet presAssocID="{0E2CD1C5-35E1-40B2-B5EB-86DCB2A628CD}" presName="sibTrans" presStyleCnt="0"/>
      <dgm:spPr/>
    </dgm:pt>
    <dgm:pt modelId="{68AD80AE-61AA-47B0-96B9-356560753CA7}" type="pres">
      <dgm:prSet presAssocID="{FA14B6A3-2A58-4090-90EC-63B341894CAE}" presName="node" presStyleLbl="node1" presStyleIdx="4" presStyleCnt="5" custLinFactNeighborX="55000" custLinFactNeighborY="-5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37E241D-C36C-4D09-BE68-8CDE21B43E55}" type="presOf" srcId="{C579464F-20C9-41ED-9459-3D97EFACAD21}" destId="{954EC56A-0CC0-4B76-8CB8-C35199059D24}" srcOrd="0" destOrd="0" presId="urn:microsoft.com/office/officeart/2005/8/layout/default#3"/>
    <dgm:cxn modelId="{3F8A89ED-75F9-4C5F-8059-A89087B6A468}" type="presOf" srcId="{FA14B6A3-2A58-4090-90EC-63B341894CAE}" destId="{68AD80AE-61AA-47B0-96B9-356560753CA7}" srcOrd="0" destOrd="0" presId="urn:microsoft.com/office/officeart/2005/8/layout/default#3"/>
    <dgm:cxn modelId="{4D15871B-084E-4E50-A03B-DA252B8F38EF}" type="presOf" srcId="{83D54D60-04BD-40C8-860C-AC4BEDA046B7}" destId="{DEC98A14-CC71-45FE-BCAC-F0646493FD7D}" srcOrd="0" destOrd="0" presId="urn:microsoft.com/office/officeart/2005/8/layout/default#3"/>
    <dgm:cxn modelId="{113A87BB-5C67-4DED-B5E7-84E021813BAB}" type="presOf" srcId="{592EEEDA-27F1-4310-8B69-2C0710C05754}" destId="{C2A15BCE-BA4E-4457-AA51-F944F3FB3D87}" srcOrd="0" destOrd="0" presId="urn:microsoft.com/office/officeart/2005/8/layout/default#3"/>
    <dgm:cxn modelId="{30C87132-0792-4458-AB5D-77EE0487CDBA}" type="presOf" srcId="{4A760B69-3F01-4388-B9DC-85BAEC09DF41}" destId="{32045A86-8426-4952-B5FE-0116626C48E1}" srcOrd="0" destOrd="0" presId="urn:microsoft.com/office/officeart/2005/8/layout/default#3"/>
    <dgm:cxn modelId="{40FDBB74-5CC8-4AF9-A29F-CFEB5F304188}" type="presOf" srcId="{FCC0F212-3969-49C2-A944-DE4418D3DFFC}" destId="{832CB052-1261-4164-AEAC-226A88FBDFC8}" srcOrd="0" destOrd="0" presId="urn:microsoft.com/office/officeart/2005/8/layout/default#3"/>
    <dgm:cxn modelId="{5C91AF75-48E0-47F5-B9A7-3A7016A45C31}" srcId="{4A760B69-3F01-4388-B9DC-85BAEC09DF41}" destId="{83D54D60-04BD-40C8-860C-AC4BEDA046B7}" srcOrd="0" destOrd="0" parTransId="{BEAF8181-7331-498A-BA71-35B31D5CF25C}" sibTransId="{D8580B80-3F68-4C67-B9AD-9618D793925A}"/>
    <dgm:cxn modelId="{0163839A-5897-4B6D-95AB-3C27B765A107}" srcId="{4A760B69-3F01-4388-B9DC-85BAEC09DF41}" destId="{FA14B6A3-2A58-4090-90EC-63B341894CAE}" srcOrd="4" destOrd="0" parTransId="{172508AA-5A00-4111-B8DA-BD7FA7EF909E}" sibTransId="{5D9DB702-32A6-4F18-A146-0C239F69D916}"/>
    <dgm:cxn modelId="{3A6B87A4-E74B-4771-A598-F1E75D1B781C}" srcId="{4A760B69-3F01-4388-B9DC-85BAEC09DF41}" destId="{FCC0F212-3969-49C2-A944-DE4418D3DFFC}" srcOrd="1" destOrd="0" parTransId="{BF9EE1F6-0E59-4832-92F1-B72817CBD1FE}" sibTransId="{93894BA6-BCF1-4877-9886-F5BF14F707B3}"/>
    <dgm:cxn modelId="{4231960C-CF34-438F-B863-62510330D06E}" srcId="{4A760B69-3F01-4388-B9DC-85BAEC09DF41}" destId="{592EEEDA-27F1-4310-8B69-2C0710C05754}" srcOrd="2" destOrd="0" parTransId="{5E1BB033-CD4B-4D1D-BE26-B18CC10AB0E6}" sibTransId="{C153C365-E3CB-41B2-B0E2-23A6C6579139}"/>
    <dgm:cxn modelId="{2956BDDA-11EC-4D12-9EC8-3A92F1E74444}" srcId="{4A760B69-3F01-4388-B9DC-85BAEC09DF41}" destId="{C579464F-20C9-41ED-9459-3D97EFACAD21}" srcOrd="3" destOrd="0" parTransId="{47F3CE3A-4F9E-4FC1-A795-86C36D319A84}" sibTransId="{0E2CD1C5-35E1-40B2-B5EB-86DCB2A628CD}"/>
    <dgm:cxn modelId="{44A9EF5B-F9CB-4094-83F0-5C969C678647}" type="presParOf" srcId="{32045A86-8426-4952-B5FE-0116626C48E1}" destId="{DEC98A14-CC71-45FE-BCAC-F0646493FD7D}" srcOrd="0" destOrd="0" presId="urn:microsoft.com/office/officeart/2005/8/layout/default#3"/>
    <dgm:cxn modelId="{12FB7CDE-AC0D-4E08-8734-917B5B0EF149}" type="presParOf" srcId="{32045A86-8426-4952-B5FE-0116626C48E1}" destId="{0CCDD982-59C6-4C19-86D9-3A5B641FBB4B}" srcOrd="1" destOrd="0" presId="urn:microsoft.com/office/officeart/2005/8/layout/default#3"/>
    <dgm:cxn modelId="{5FD87FAE-B403-4C3B-AF60-AA2EACE87799}" type="presParOf" srcId="{32045A86-8426-4952-B5FE-0116626C48E1}" destId="{832CB052-1261-4164-AEAC-226A88FBDFC8}" srcOrd="2" destOrd="0" presId="urn:microsoft.com/office/officeart/2005/8/layout/default#3"/>
    <dgm:cxn modelId="{5D9C1E2E-7E47-4BBF-B314-C644369E4B0C}" type="presParOf" srcId="{32045A86-8426-4952-B5FE-0116626C48E1}" destId="{326CAFC9-B46F-485A-968C-D955A2302684}" srcOrd="3" destOrd="0" presId="urn:microsoft.com/office/officeart/2005/8/layout/default#3"/>
    <dgm:cxn modelId="{B6BE3217-91FC-4BFF-9636-F875C3396486}" type="presParOf" srcId="{32045A86-8426-4952-B5FE-0116626C48E1}" destId="{C2A15BCE-BA4E-4457-AA51-F944F3FB3D87}" srcOrd="4" destOrd="0" presId="urn:microsoft.com/office/officeart/2005/8/layout/default#3"/>
    <dgm:cxn modelId="{904040E6-F04C-4D8C-B9CF-38BA35675139}" type="presParOf" srcId="{32045A86-8426-4952-B5FE-0116626C48E1}" destId="{54B01E2F-F566-4730-AE96-D207B2D04F54}" srcOrd="5" destOrd="0" presId="urn:microsoft.com/office/officeart/2005/8/layout/default#3"/>
    <dgm:cxn modelId="{32068A7E-CDA7-41E0-A7FB-0878E6E85852}" type="presParOf" srcId="{32045A86-8426-4952-B5FE-0116626C48E1}" destId="{954EC56A-0CC0-4B76-8CB8-C35199059D24}" srcOrd="6" destOrd="0" presId="urn:microsoft.com/office/officeart/2005/8/layout/default#3"/>
    <dgm:cxn modelId="{63756843-968A-4E6D-8B08-4555CB4278B0}" type="presParOf" srcId="{32045A86-8426-4952-B5FE-0116626C48E1}" destId="{F2F5EAE0-962B-4317-852E-24091DDEC295}" srcOrd="7" destOrd="0" presId="urn:microsoft.com/office/officeart/2005/8/layout/default#3"/>
    <dgm:cxn modelId="{317A3017-39B0-4AA1-BBEC-0CF71770A503}" type="presParOf" srcId="{32045A86-8426-4952-B5FE-0116626C48E1}" destId="{68AD80AE-61AA-47B0-96B9-356560753CA7}" srcOrd="8" destOrd="0" presId="urn:microsoft.com/office/officeart/2005/8/layout/default#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92D3F89-D385-49B9-A135-F8ADA1B6F92C}">
      <dsp:nvSpPr>
        <dsp:cNvPr id="0" name=""/>
        <dsp:cNvSpPr/>
      </dsp:nvSpPr>
      <dsp:spPr>
        <a:xfrm>
          <a:off x="5657849" y="152393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solidFill>
                <a:schemeClr val="bg1"/>
              </a:solidFill>
            </a:rPr>
            <a:t>Testing &amp; Certification</a:t>
          </a:r>
          <a:endParaRPr lang="en-US" sz="3100" kern="1200" dirty="0">
            <a:solidFill>
              <a:schemeClr val="bg1"/>
            </a:solidFill>
          </a:endParaRPr>
        </a:p>
      </dsp:txBody>
      <dsp:txXfrm>
        <a:off x="5657849" y="152393"/>
        <a:ext cx="2571749" cy="1543050"/>
      </dsp:txXfrm>
    </dsp:sp>
    <dsp:sp modelId="{5DF8BB62-CE9E-45C5-816D-BADCEA6EAE00}">
      <dsp:nvSpPr>
        <dsp:cNvPr id="0" name=""/>
        <dsp:cNvSpPr/>
      </dsp:nvSpPr>
      <dsp:spPr>
        <a:xfrm>
          <a:off x="152401" y="152393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solidFill>
                <a:schemeClr val="bg1"/>
              </a:solidFill>
            </a:rPr>
            <a:t>Pre-form Development</a:t>
          </a:r>
          <a:endParaRPr lang="en-US" sz="3100" kern="1200" dirty="0">
            <a:solidFill>
              <a:schemeClr val="bg1"/>
            </a:solidFill>
          </a:endParaRPr>
        </a:p>
      </dsp:txBody>
      <dsp:txXfrm>
        <a:off x="152401" y="152393"/>
        <a:ext cx="2571749" cy="1543050"/>
      </dsp:txXfrm>
    </dsp:sp>
    <dsp:sp modelId="{066C69B5-54A0-4A2C-B521-12A39B3EA855}">
      <dsp:nvSpPr>
        <dsp:cNvPr id="0" name=""/>
        <dsp:cNvSpPr/>
      </dsp:nvSpPr>
      <dsp:spPr>
        <a:xfrm>
          <a:off x="2895610" y="152393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solidFill>
                <a:schemeClr val="bg1"/>
              </a:solidFill>
            </a:rPr>
            <a:t>Composites Processing</a:t>
          </a:r>
          <a:endParaRPr lang="en-US" sz="3100" kern="1200" dirty="0">
            <a:solidFill>
              <a:schemeClr val="bg1"/>
            </a:solidFill>
          </a:endParaRPr>
        </a:p>
      </dsp:txBody>
      <dsp:txXfrm>
        <a:off x="2895610" y="152393"/>
        <a:ext cx="2571749" cy="1543050"/>
      </dsp:txXfrm>
    </dsp:sp>
    <dsp:sp modelId="{9F637B41-FD65-4B52-8FC7-692F20B5D327}">
      <dsp:nvSpPr>
        <dsp:cNvPr id="0" name=""/>
        <dsp:cNvSpPr/>
      </dsp:nvSpPr>
      <dsp:spPr>
        <a:xfrm>
          <a:off x="2895610" y="1904999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solidFill>
                <a:schemeClr val="bg1"/>
              </a:solidFill>
            </a:rPr>
            <a:t>Skill Development</a:t>
          </a:r>
          <a:endParaRPr lang="en-US" sz="3100" kern="1200" dirty="0">
            <a:solidFill>
              <a:schemeClr val="bg1"/>
            </a:solidFill>
          </a:endParaRPr>
        </a:p>
      </dsp:txBody>
      <dsp:txXfrm>
        <a:off x="2895610" y="1904999"/>
        <a:ext cx="2571749" cy="1543050"/>
      </dsp:txXfrm>
    </dsp:sp>
    <dsp:sp modelId="{1745DD3B-C129-4E08-9F7D-084B58AD2794}">
      <dsp:nvSpPr>
        <dsp:cNvPr id="0" name=""/>
        <dsp:cNvSpPr/>
      </dsp:nvSpPr>
      <dsp:spPr>
        <a:xfrm>
          <a:off x="5657850" y="1904999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solidFill>
                <a:schemeClr val="bg1"/>
              </a:solidFill>
            </a:rPr>
            <a:t>Industrial Projects</a:t>
          </a:r>
          <a:endParaRPr lang="en-US" sz="3100" kern="1200" dirty="0">
            <a:solidFill>
              <a:schemeClr val="bg1"/>
            </a:solidFill>
          </a:endParaRPr>
        </a:p>
      </dsp:txBody>
      <dsp:txXfrm>
        <a:off x="5657850" y="1904999"/>
        <a:ext cx="2571749" cy="154305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E52632B-E91A-4B9A-B8FD-A0A0AE29FC02}">
      <dsp:nvSpPr>
        <dsp:cNvPr id="0" name=""/>
        <dsp:cNvSpPr/>
      </dsp:nvSpPr>
      <dsp:spPr>
        <a:xfrm>
          <a:off x="0" y="431626"/>
          <a:ext cx="2557363" cy="15344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bg1"/>
              </a:solidFill>
              <a:cs typeface="Arial" pitchFamily="34" charset="0"/>
            </a:rPr>
            <a:t>Karlsruhe Institute of Technology (KIT)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bg1"/>
              </a:solidFill>
              <a:cs typeface="Arial" pitchFamily="34" charset="0"/>
            </a:rPr>
            <a:t>Germany</a:t>
          </a:r>
          <a:r>
            <a:rPr lang="en-US" sz="2200" kern="1200" dirty="0" smtClean="0">
              <a:solidFill>
                <a:schemeClr val="bg1"/>
              </a:solidFill>
            </a:rPr>
            <a:t> </a:t>
          </a:r>
          <a:endParaRPr lang="en-US" sz="2200" kern="1200" dirty="0"/>
        </a:p>
      </dsp:txBody>
      <dsp:txXfrm>
        <a:off x="0" y="431626"/>
        <a:ext cx="2557363" cy="1534417"/>
      </dsp:txXfrm>
    </dsp:sp>
    <dsp:sp modelId="{9919824A-9B1E-4560-AD1F-ED3415772B4E}">
      <dsp:nvSpPr>
        <dsp:cNvPr id="0" name=""/>
        <dsp:cNvSpPr/>
      </dsp:nvSpPr>
      <dsp:spPr>
        <a:xfrm>
          <a:off x="2813099" y="431626"/>
          <a:ext cx="2557363" cy="15344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>
              <a:solidFill>
                <a:schemeClr val="bg1"/>
              </a:solidFill>
            </a:rPr>
            <a:t>Fraunhoffer</a:t>
          </a:r>
          <a:r>
            <a:rPr lang="en-US" sz="2200" kern="1200" dirty="0" smtClean="0">
              <a:solidFill>
                <a:schemeClr val="bg1"/>
              </a:solidFill>
            </a:rPr>
            <a:t> ICT, Germany</a:t>
          </a:r>
          <a:endParaRPr lang="en-US" sz="2200" kern="1200" dirty="0"/>
        </a:p>
      </dsp:txBody>
      <dsp:txXfrm>
        <a:off x="2813099" y="431626"/>
        <a:ext cx="2557363" cy="1534417"/>
      </dsp:txXfrm>
    </dsp:sp>
    <dsp:sp modelId="{D2EC5A14-D8B6-4ED8-9AD9-60C219406F77}">
      <dsp:nvSpPr>
        <dsp:cNvPr id="0" name=""/>
        <dsp:cNvSpPr/>
      </dsp:nvSpPr>
      <dsp:spPr>
        <a:xfrm>
          <a:off x="5626198" y="431626"/>
          <a:ext cx="2557363" cy="15344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bg1"/>
              </a:solidFill>
            </a:rPr>
            <a:t>North-West Composite Centre, University of Manchester, UK      </a:t>
          </a:r>
          <a:endParaRPr lang="en-US" sz="2200" kern="1200" dirty="0"/>
        </a:p>
      </dsp:txBody>
      <dsp:txXfrm>
        <a:off x="5626198" y="431626"/>
        <a:ext cx="2557363" cy="1534417"/>
      </dsp:txXfrm>
    </dsp:sp>
    <dsp:sp modelId="{1243BCB6-BEDF-49D2-ABCB-0F5CAA7BB42E}">
      <dsp:nvSpPr>
        <dsp:cNvPr id="0" name=""/>
        <dsp:cNvSpPr/>
      </dsp:nvSpPr>
      <dsp:spPr>
        <a:xfrm>
          <a:off x="2849567" y="2212973"/>
          <a:ext cx="2557363" cy="15344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bg1"/>
              </a:solidFill>
            </a:rPr>
            <a:t>ITA, Aachen , Germany</a:t>
          </a:r>
          <a:endParaRPr lang="en-US" sz="2200" kern="1200" dirty="0"/>
        </a:p>
      </dsp:txBody>
      <dsp:txXfrm>
        <a:off x="2849567" y="2212973"/>
        <a:ext cx="2557363" cy="1534417"/>
      </dsp:txXfrm>
    </dsp:sp>
    <dsp:sp modelId="{521832AD-2030-4584-8F46-41C87D434CD1}">
      <dsp:nvSpPr>
        <dsp:cNvPr id="0" name=""/>
        <dsp:cNvSpPr/>
      </dsp:nvSpPr>
      <dsp:spPr>
        <a:xfrm>
          <a:off x="5626198" y="2212973"/>
          <a:ext cx="2557363" cy="15344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>
              <a:solidFill>
                <a:schemeClr val="bg1"/>
              </a:solidFill>
            </a:rPr>
            <a:t>Faserinstitute</a:t>
          </a:r>
          <a:r>
            <a:rPr lang="en-US" sz="2200" kern="1200" dirty="0" smtClean="0">
              <a:solidFill>
                <a:schemeClr val="bg1"/>
              </a:solidFill>
            </a:rPr>
            <a:t>, University of Bremen, Germany</a:t>
          </a:r>
          <a:endParaRPr lang="en-US" sz="2200" kern="1200" dirty="0"/>
        </a:p>
      </dsp:txBody>
      <dsp:txXfrm>
        <a:off x="5626198" y="2212973"/>
        <a:ext cx="2557363" cy="153441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EC98A14-CC71-45FE-BCAC-F0646493FD7D}">
      <dsp:nvSpPr>
        <dsp:cNvPr id="0" name=""/>
        <dsp:cNvSpPr/>
      </dsp:nvSpPr>
      <dsp:spPr>
        <a:xfrm>
          <a:off x="0" y="431626"/>
          <a:ext cx="2557363" cy="15344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kern="1200" dirty="0" smtClean="0">
              <a:solidFill>
                <a:schemeClr val="bg1"/>
              </a:solidFill>
            </a:rPr>
            <a:t>OWENS CORNING CHAMBERY INTERNATIONAL, France</a:t>
          </a:r>
          <a:endParaRPr lang="en-US" sz="2100" b="0" kern="1200" dirty="0">
            <a:solidFill>
              <a:schemeClr val="bg1"/>
            </a:solidFill>
          </a:endParaRPr>
        </a:p>
      </dsp:txBody>
      <dsp:txXfrm>
        <a:off x="0" y="431626"/>
        <a:ext cx="2557363" cy="1534417"/>
      </dsp:txXfrm>
    </dsp:sp>
    <dsp:sp modelId="{832CB052-1261-4164-AEAC-226A88FBDFC8}">
      <dsp:nvSpPr>
        <dsp:cNvPr id="0" name=""/>
        <dsp:cNvSpPr/>
      </dsp:nvSpPr>
      <dsp:spPr>
        <a:xfrm>
          <a:off x="2813099" y="431626"/>
          <a:ext cx="2557363" cy="15344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kern="1200" dirty="0" smtClean="0">
              <a:solidFill>
                <a:schemeClr val="bg1"/>
              </a:solidFill>
            </a:rPr>
            <a:t>SPIG S.P.A , Italy</a:t>
          </a:r>
          <a:endParaRPr lang="en-US" sz="2100" b="0" kern="1200" dirty="0">
            <a:solidFill>
              <a:schemeClr val="bg1"/>
            </a:solidFill>
          </a:endParaRPr>
        </a:p>
      </dsp:txBody>
      <dsp:txXfrm>
        <a:off x="2813099" y="431626"/>
        <a:ext cx="2557363" cy="1534417"/>
      </dsp:txXfrm>
    </dsp:sp>
    <dsp:sp modelId="{C2A15BCE-BA4E-4457-AA51-F944F3FB3D87}">
      <dsp:nvSpPr>
        <dsp:cNvPr id="0" name=""/>
        <dsp:cNvSpPr/>
      </dsp:nvSpPr>
      <dsp:spPr>
        <a:xfrm>
          <a:off x="5626198" y="431626"/>
          <a:ext cx="2557363" cy="15344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kern="1200" dirty="0" err="1" smtClean="0">
              <a:solidFill>
                <a:schemeClr val="bg1"/>
              </a:solidFill>
            </a:rPr>
            <a:t>Corroserv</a:t>
          </a:r>
          <a:r>
            <a:rPr lang="en-US" sz="2100" b="0" kern="1200" dirty="0" smtClean="0">
              <a:solidFill>
                <a:schemeClr val="bg1"/>
              </a:solidFill>
            </a:rPr>
            <a:t> (M) </a:t>
          </a:r>
          <a:r>
            <a:rPr lang="en-US" sz="2100" b="0" kern="1200" dirty="0" err="1" smtClean="0">
              <a:solidFill>
                <a:schemeClr val="bg1"/>
              </a:solidFill>
            </a:rPr>
            <a:t>Sdn</a:t>
          </a:r>
          <a:r>
            <a:rPr lang="en-US" sz="2100" b="0" kern="1200" dirty="0" smtClean="0">
              <a:solidFill>
                <a:schemeClr val="bg1"/>
              </a:solidFill>
            </a:rPr>
            <a:t> </a:t>
          </a:r>
          <a:r>
            <a:rPr lang="en-US" sz="2100" b="0" kern="1200" dirty="0" err="1" smtClean="0">
              <a:solidFill>
                <a:schemeClr val="bg1"/>
              </a:solidFill>
            </a:rPr>
            <a:t>Bhd</a:t>
          </a:r>
          <a:r>
            <a:rPr lang="en-US" sz="2100" b="0" kern="1200" dirty="0" smtClean="0">
              <a:solidFill>
                <a:schemeClr val="bg1"/>
              </a:solidFill>
            </a:rPr>
            <a:t> , Malaysia</a:t>
          </a:r>
          <a:endParaRPr lang="en-US" sz="2100" b="0" kern="1200" dirty="0">
            <a:solidFill>
              <a:schemeClr val="bg1"/>
            </a:solidFill>
          </a:endParaRPr>
        </a:p>
      </dsp:txBody>
      <dsp:txXfrm>
        <a:off x="5626198" y="431626"/>
        <a:ext cx="2557363" cy="1534417"/>
      </dsp:txXfrm>
    </dsp:sp>
    <dsp:sp modelId="{954EC56A-0CC0-4B76-8CB8-C35199059D24}">
      <dsp:nvSpPr>
        <dsp:cNvPr id="0" name=""/>
        <dsp:cNvSpPr/>
      </dsp:nvSpPr>
      <dsp:spPr>
        <a:xfrm>
          <a:off x="2849567" y="2212973"/>
          <a:ext cx="2557363" cy="15344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kern="1200" dirty="0" smtClean="0">
              <a:solidFill>
                <a:schemeClr val="bg1"/>
              </a:solidFill>
            </a:rPr>
            <a:t>Unique Fiberglass &amp; Composites LLC, U.A.E</a:t>
          </a:r>
          <a:endParaRPr lang="en-US" sz="2100" b="0" kern="1200" dirty="0">
            <a:solidFill>
              <a:schemeClr val="bg1"/>
            </a:solidFill>
          </a:endParaRPr>
        </a:p>
      </dsp:txBody>
      <dsp:txXfrm>
        <a:off x="2849567" y="2212973"/>
        <a:ext cx="2557363" cy="1534417"/>
      </dsp:txXfrm>
    </dsp:sp>
    <dsp:sp modelId="{68AD80AE-61AA-47B0-96B9-356560753CA7}">
      <dsp:nvSpPr>
        <dsp:cNvPr id="0" name=""/>
        <dsp:cNvSpPr/>
      </dsp:nvSpPr>
      <dsp:spPr>
        <a:xfrm>
          <a:off x="5626198" y="2212973"/>
          <a:ext cx="2557363" cy="15344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b="0" kern="1200" dirty="0" smtClean="0">
              <a:solidFill>
                <a:schemeClr val="bg1"/>
              </a:solidFill>
            </a:rPr>
            <a:t>HAMON COOLING TOWER COMPANY, U.A.E</a:t>
          </a:r>
          <a:endParaRPr lang="en-US" sz="2100" b="0" kern="1200" dirty="0">
            <a:solidFill>
              <a:schemeClr val="bg1"/>
            </a:solidFill>
          </a:endParaRPr>
        </a:p>
      </dsp:txBody>
      <dsp:txXfrm>
        <a:off x="5626198" y="2212973"/>
        <a:ext cx="2557363" cy="15344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39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66" tIns="49533" rIns="99066" bIns="4953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736" y="0"/>
            <a:ext cx="3077739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66" tIns="49533" rIns="99066" bIns="4953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882"/>
            <a:ext cx="3077739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66" tIns="49533" rIns="99066" bIns="4953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736" y="9722882"/>
            <a:ext cx="3077739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66" tIns="49533" rIns="99066" bIns="4953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 smtClean="0"/>
            </a:lvl1pPr>
          </a:lstStyle>
          <a:p>
            <a:pPr>
              <a:defRPr/>
            </a:pPr>
            <a:fld id="{3C84670A-7073-4CB5-BCF1-74276A8415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321210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39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66" tIns="49533" rIns="99066" bIns="4953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092" y="0"/>
            <a:ext cx="3077739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66" tIns="49533" rIns="99066" bIns="4953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1441"/>
            <a:ext cx="5681980" cy="460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66" tIns="49533" rIns="99066" bIns="495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7739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66" tIns="49533" rIns="99066" bIns="4953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092" y="9721106"/>
            <a:ext cx="3077739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66" tIns="49533" rIns="99066" bIns="4953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 smtClean="0"/>
            </a:lvl1pPr>
          </a:lstStyle>
          <a:p>
            <a:pPr>
              <a:defRPr/>
            </a:pPr>
            <a:fld id="{FD293EE3-9D6B-494F-826F-91FE06F5A2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5926655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4912" indent="-30958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326" indent="-24766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33657" indent="-24766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8987" indent="-24766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24318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19648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14979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10309" indent="-2476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AB48774-2D06-4125-BBC0-C69B46E29FB8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2536081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12E98-DD2A-4179-A3B6-7A379F7320A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4511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 descr="3dgrap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2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9697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5275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D521D3E-1BC5-45CC-89B7-30497AE7A4D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8" name="Picture 21" descr="3dgraph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62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83600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321B1-8700-42AC-822E-9C86BDDA095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366150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026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0260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86C286-BDA4-4610-906F-9FBE1E38452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819577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4C925-2BC1-402E-9D0C-88D72436FA5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6607814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6BE8E-4BAE-4D26-924E-D03968F325C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00763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EFC52-7E69-476C-A953-F96C42699E3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256164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EBA58-0677-4E46-B18C-3EF75CFD215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938338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33DDB6-4D9F-4E61-9059-B0764B052F5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480908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1E6D4-9980-41F4-AF70-B128E7CAB1E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804602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29844-DDA8-418C-91BE-CB17ECDEA8E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161495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EA4ED-336B-411E-ADFA-23991A0B421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690845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6242F-D9CF-4166-B0D5-C9257188C4B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512989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FE43E-5076-4F90-AFAB-61A4B83E738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80549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3" descr="3dgraphsmall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744" b="19550"/>
          <a:stretch>
            <a:fillRect/>
          </a:stretch>
        </p:blipFill>
        <p:spPr bwMode="auto">
          <a:xfrm>
            <a:off x="0" y="3395663"/>
            <a:ext cx="3779838" cy="346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70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2EC12596-21C6-4029-9090-7253E374F20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8" name="Picture 23" descr="3dgraphsmall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744" b="19550"/>
          <a:stretch>
            <a:fillRect/>
          </a:stretch>
        </p:blipFill>
        <p:spPr bwMode="auto">
          <a:xfrm>
            <a:off x="0" y="3395663"/>
            <a:ext cx="3779838" cy="346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microsoft.com/office/2007/relationships/diagramDrawing" Target="../diagrams/drawing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gif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microsoft.com/office/2007/relationships/diagramDrawing" Target="../diagrams/drawing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2971800"/>
            <a:ext cx="7772400" cy="1470025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0080">
                    <a:alpha val="34117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008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altLang="en-US" sz="7200" dirty="0" smtClean="0"/>
              <a:t>					 Hello.</a:t>
            </a:r>
          </a:p>
        </p:txBody>
      </p:sp>
      <p:sp>
        <p:nvSpPr>
          <p:cNvPr id="5123" name="Text Box 15"/>
          <p:cNvSpPr txBox="1">
            <a:spLocks noChangeArrowheads="1"/>
          </p:cNvSpPr>
          <p:nvPr/>
        </p:nvSpPr>
        <p:spPr bwMode="auto">
          <a:xfrm>
            <a:off x="3870325" y="17192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4" name="Picture 1" descr="D:\Data from desktop\KIRAN ATIRA\Kiran\atira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152401"/>
            <a:ext cx="838199" cy="8381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/>
              <a:t>2. </a:t>
            </a:r>
            <a:r>
              <a:rPr lang="en-US" sz="3200" dirty="0" smtClean="0"/>
              <a:t>Motorized Pendulum Impact Tester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5029200" cy="2938463"/>
          </a:xfrm>
        </p:spPr>
        <p:txBody>
          <a:bodyPr/>
          <a:lstStyle/>
          <a:p>
            <a:pPr algn="ctr" fontAlgn="ctr">
              <a:buNone/>
            </a:pPr>
            <a:endParaRPr lang="en-US" sz="3600" dirty="0" smtClean="0"/>
          </a:p>
          <a:p>
            <a:pPr fontAlgn="ctr">
              <a:buNone/>
            </a:pPr>
            <a:r>
              <a:rPr lang="en-US" sz="3600" dirty="0" err="1" smtClean="0"/>
              <a:t>Izod</a:t>
            </a:r>
            <a:r>
              <a:rPr lang="en-US" sz="3600" dirty="0" smtClean="0"/>
              <a:t> and </a:t>
            </a:r>
            <a:r>
              <a:rPr lang="en-US" sz="3600" dirty="0" err="1" smtClean="0"/>
              <a:t>Charpy</a:t>
            </a:r>
            <a:r>
              <a:rPr lang="en-US" sz="3600" dirty="0" smtClean="0"/>
              <a:t> tests.</a:t>
            </a:r>
          </a:p>
          <a:p>
            <a:pPr fontAlgn="ctr">
              <a:buNone/>
            </a:pPr>
            <a:r>
              <a:rPr lang="en-US" sz="3600" dirty="0" smtClean="0"/>
              <a:t>Range : 0.5 J - 25 J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1" descr="D:\Data from desktop\KIRAN ATIRA\Kiran\atira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152401"/>
            <a:ext cx="838199" cy="8381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2" descr="D:\pics instruments\IMG_06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2179637"/>
            <a:ext cx="3310971" cy="406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/>
              <a:t>3. </a:t>
            </a:r>
            <a:r>
              <a:rPr lang="en-US" sz="3200" dirty="0" smtClean="0"/>
              <a:t>Drop Weight Impact Tester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6096000" cy="3700463"/>
          </a:xfrm>
        </p:spPr>
        <p:txBody>
          <a:bodyPr>
            <a:normAutofit/>
          </a:bodyPr>
          <a:lstStyle/>
          <a:p>
            <a:pPr algn="ctr" fontAlgn="ctr">
              <a:buNone/>
            </a:pPr>
            <a:r>
              <a:rPr lang="en-US" sz="3600" dirty="0" smtClean="0"/>
              <a:t>High energy falling weight Impact Machine for testing various Composite Materials.</a:t>
            </a:r>
          </a:p>
          <a:p>
            <a:pPr algn="ctr" fontAlgn="ctr">
              <a:buNone/>
            </a:pPr>
            <a:r>
              <a:rPr lang="en-US" sz="3000" dirty="0" smtClean="0"/>
              <a:t>Max. Vel. 24 m/s with mass 2 kg</a:t>
            </a:r>
          </a:p>
          <a:p>
            <a:pPr algn="ctr" fontAlgn="ctr">
              <a:buNone/>
            </a:pPr>
            <a:r>
              <a:rPr lang="en-US" sz="3000" dirty="0" smtClean="0"/>
              <a:t>Min. vel. 7 m/s with mass70 kg</a:t>
            </a:r>
          </a:p>
          <a:p>
            <a:pPr algn="ctr" fontAlgn="ctr">
              <a:buNone/>
            </a:pPr>
            <a:endParaRPr lang="en-US" sz="3000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1" descr="D:\Data from desktop\KIRAN ATIRA\Kiran\atira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152401"/>
            <a:ext cx="838199" cy="8381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2" descr="D:\pics instruments\IMG_06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1762754"/>
            <a:ext cx="2272185" cy="4714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dirty="0" smtClean="0"/>
              <a:t>4. </a:t>
            </a:r>
            <a:r>
              <a:rPr lang="en-US" altLang="zh-CN" sz="3200" dirty="0" smtClean="0"/>
              <a:t>SERVOHYDRAULIC</a:t>
            </a:r>
            <a:r>
              <a:rPr lang="en-US" altLang="zh-CN" sz="3200" b="1" dirty="0" smtClean="0">
                <a:solidFill>
                  <a:schemeClr val="accent5"/>
                </a:solidFill>
                <a:latin typeface="Quicksand" charset="0"/>
                <a:cs typeface="Times New Roman" pitchFamily="18" charset="0"/>
              </a:rPr>
              <a:t> </a:t>
            </a:r>
            <a:r>
              <a:rPr lang="en-US" sz="3200" dirty="0" smtClean="0"/>
              <a:t>Tension Torsion 100KN / 1KNm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743200"/>
            <a:ext cx="5638800" cy="3276600"/>
          </a:xfrm>
        </p:spPr>
        <p:txBody>
          <a:bodyPr>
            <a:normAutofit/>
          </a:bodyPr>
          <a:lstStyle/>
          <a:p>
            <a:pPr algn="ctr" fontAlgn="ctr">
              <a:buNone/>
            </a:pPr>
            <a:r>
              <a:rPr lang="en-US" sz="3600" dirty="0" smtClean="0"/>
              <a:t>Dynamic and static testing on a variety of materials and components and for study of Fracture Mechanism</a:t>
            </a:r>
          </a:p>
          <a:p>
            <a:pPr algn="ctr" fontAlgn="ctr">
              <a:buNone/>
            </a:pPr>
            <a:endParaRPr lang="en-US" sz="3600" dirty="0" smtClean="0"/>
          </a:p>
          <a:p>
            <a:endParaRPr lang="en-US" dirty="0"/>
          </a:p>
        </p:txBody>
      </p:sp>
      <p:pic>
        <p:nvPicPr>
          <p:cNvPr id="4" name="Picture 1" descr="D:\Data from desktop\KIRAN ATIRA\Kiran\atira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152401"/>
            <a:ext cx="838199" cy="8381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2" descr="D:\pics instruments\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5733" y="2009098"/>
            <a:ext cx="2448267" cy="4848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/>
              <a:t>5. </a:t>
            </a:r>
            <a:r>
              <a:rPr lang="en-US" sz="3200" dirty="0" smtClean="0"/>
              <a:t>Wilson Hardness Tester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575" y="1547813"/>
            <a:ext cx="5105400" cy="3700463"/>
          </a:xfrm>
        </p:spPr>
        <p:txBody>
          <a:bodyPr/>
          <a:lstStyle/>
          <a:p>
            <a:pPr algn="ctr">
              <a:buNone/>
            </a:pPr>
            <a:r>
              <a:rPr lang="en-US" sz="3600" dirty="0" smtClean="0"/>
              <a:t>Rockwell Hardness</a:t>
            </a:r>
          </a:p>
          <a:p>
            <a:pPr algn="ctr">
              <a:lnSpc>
                <a:spcPts val="1900"/>
              </a:lnSpc>
              <a:spcBef>
                <a:spcPts val="7200"/>
              </a:spcBef>
              <a:buNone/>
              <a:tabLst>
                <a:tab pos="203200" algn="l"/>
                <a:tab pos="215900" algn="l"/>
              </a:tabLst>
            </a:pPr>
            <a:r>
              <a:rPr lang="en-US" altLang="zh-CN" sz="3600" dirty="0" smtClean="0"/>
              <a:t>Hardness scale :</a:t>
            </a:r>
          </a:p>
          <a:p>
            <a:pPr algn="ctr">
              <a:lnSpc>
                <a:spcPts val="1900"/>
              </a:lnSpc>
              <a:spcBef>
                <a:spcPts val="7200"/>
              </a:spcBef>
              <a:buNone/>
              <a:tabLst>
                <a:tab pos="203200" algn="l"/>
                <a:tab pos="215900" algn="l"/>
              </a:tabLst>
            </a:pPr>
            <a:r>
              <a:rPr lang="en-US" altLang="zh-CN" sz="3600" dirty="0" smtClean="0"/>
              <a:t>Regular and </a:t>
            </a:r>
          </a:p>
          <a:p>
            <a:pPr algn="ctr">
              <a:lnSpc>
                <a:spcPts val="1900"/>
              </a:lnSpc>
              <a:spcBef>
                <a:spcPts val="3000"/>
              </a:spcBef>
              <a:buNone/>
              <a:tabLst>
                <a:tab pos="203200" algn="l"/>
                <a:tab pos="215900" algn="l"/>
              </a:tabLst>
            </a:pPr>
            <a:r>
              <a:rPr lang="en-US" altLang="zh-CN" sz="3600" dirty="0" smtClean="0"/>
              <a:t>Superficial</a:t>
            </a:r>
          </a:p>
          <a:p>
            <a:pPr algn="ctr">
              <a:lnSpc>
                <a:spcPts val="1900"/>
              </a:lnSpc>
              <a:spcBef>
                <a:spcPts val="7200"/>
              </a:spcBef>
              <a:buNone/>
              <a:tabLst>
                <a:tab pos="203200" algn="l"/>
                <a:tab pos="215900" algn="l"/>
              </a:tabLst>
            </a:pPr>
            <a:endParaRPr lang="en-US" sz="3600" dirty="0" smtClean="0"/>
          </a:p>
          <a:p>
            <a:pPr algn="ctr">
              <a:buNone/>
            </a:pPr>
            <a:endParaRPr lang="en-US" dirty="0"/>
          </a:p>
        </p:txBody>
      </p:sp>
      <p:pic>
        <p:nvPicPr>
          <p:cNvPr id="4" name="Picture 1" descr="D:\Data from desktop\KIRAN ATIRA\Kiran\atira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152401"/>
            <a:ext cx="838199" cy="8381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4274" name="AutoShape 2" descr="Image result for wilson hardness tes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76" name="AutoShape 4" descr="Image result for wilson hardness tes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4277" name="Picture 5" descr="D:\Data from desktop\KIRAN ATIRA\2000_straigh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2038350"/>
            <a:ext cx="285750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dirty="0" smtClean="0"/>
              <a:t>6. </a:t>
            </a:r>
            <a:r>
              <a:rPr lang="en-US" sz="3200" dirty="0" smtClean="0"/>
              <a:t>HDT / VSP Tester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9737"/>
            <a:ext cx="4038600" cy="3700463"/>
          </a:xfrm>
        </p:spPr>
        <p:txBody>
          <a:bodyPr/>
          <a:lstStyle/>
          <a:p>
            <a:pPr algn="ctr" fontAlgn="ctr">
              <a:buNone/>
            </a:pPr>
            <a:endParaRPr lang="en-US" sz="3600" dirty="0" smtClean="0"/>
          </a:p>
          <a:p>
            <a:pPr algn="ctr" fontAlgn="ctr">
              <a:buNone/>
            </a:pPr>
            <a:r>
              <a:rPr lang="en-US" sz="3600" dirty="0" smtClean="0"/>
              <a:t>Heat Deflection Temperature and </a:t>
            </a:r>
            <a:r>
              <a:rPr lang="en-US" sz="3600" dirty="0" err="1" smtClean="0"/>
              <a:t>Vicat</a:t>
            </a:r>
            <a:r>
              <a:rPr lang="en-US" sz="3600" dirty="0" smtClean="0"/>
              <a:t> Softening Point for polymer up to </a:t>
            </a:r>
          </a:p>
          <a:p>
            <a:pPr algn="ctr" fontAlgn="ctr">
              <a:buNone/>
            </a:pPr>
            <a:r>
              <a:rPr lang="en-US" sz="3600" dirty="0" smtClean="0"/>
              <a:t>300 ˚C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1" descr="D:\Data from desktop\KIRAN ATIRA\Kiran\atira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152401"/>
            <a:ext cx="838199" cy="8381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3249" name="Picture 1" descr="D:\Data from desktop\KIRAN ATIRA\automated-hdt-vicat-tester-hv6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95850" y="1905000"/>
            <a:ext cx="4095750" cy="4095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28600"/>
            <a:ext cx="8183880" cy="1051560"/>
          </a:xfrm>
        </p:spPr>
        <p:txBody>
          <a:bodyPr>
            <a:noAutofit/>
          </a:bodyPr>
          <a:lstStyle/>
          <a:p>
            <a:r>
              <a:rPr lang="en-US" sz="9600" dirty="0" smtClean="0"/>
              <a:t>7. </a:t>
            </a:r>
            <a:r>
              <a:rPr lang="en-US" sz="3200" dirty="0" smtClean="0"/>
              <a:t>Notch Cutting Machine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280160"/>
            <a:ext cx="8229600" cy="3700463"/>
          </a:xfrm>
        </p:spPr>
        <p:txBody>
          <a:bodyPr/>
          <a:lstStyle/>
          <a:p>
            <a:pPr algn="ctr" fontAlgn="ctr">
              <a:buNone/>
            </a:pPr>
            <a:r>
              <a:rPr lang="en-US" altLang="zh-CN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with Motorized Linear Movement of Cutting</a:t>
            </a:r>
            <a:r>
              <a:rPr lang="en-US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algn="ctr" fontAlgn="ctr">
              <a:buNone/>
            </a:pPr>
            <a:endParaRPr lang="en-US" sz="3600" dirty="0" smtClean="0"/>
          </a:p>
          <a:p>
            <a:pPr algn="ctr" fontAlgn="ctr">
              <a:buNone/>
            </a:pPr>
            <a:r>
              <a:rPr lang="en-US" sz="3600" dirty="0" smtClean="0"/>
              <a:t>Sample preparation for</a:t>
            </a:r>
          </a:p>
          <a:p>
            <a:pPr algn="ctr" fontAlgn="ctr">
              <a:buNone/>
            </a:pPr>
            <a:r>
              <a:rPr lang="en-US" sz="3600" dirty="0" smtClean="0"/>
              <a:t>Pendulum Impact test.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1" descr="D:\Data from desktop\KIRAN ATIRA\Kiran\atira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152401"/>
            <a:ext cx="838199" cy="8381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/>
              <a:t>8. </a:t>
            </a:r>
            <a:r>
              <a:rPr lang="en-US" sz="3200" dirty="0" smtClean="0"/>
              <a:t>Dynamic  Mechanical Analyzer- </a:t>
            </a:r>
            <a:r>
              <a:rPr lang="en-US" sz="3200" dirty="0" err="1" smtClean="0"/>
              <a:t>MetraviB</a:t>
            </a:r>
            <a:r>
              <a:rPr lang="en-US" sz="3200" dirty="0" smtClean="0"/>
              <a:t> (DMA) 150N 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651127"/>
            <a:ext cx="4724400" cy="3962399"/>
          </a:xfrm>
        </p:spPr>
        <p:txBody>
          <a:bodyPr>
            <a:normAutofit/>
          </a:bodyPr>
          <a:lstStyle/>
          <a:p>
            <a:pPr algn="ctr" fontAlgn="ctr">
              <a:buNone/>
            </a:pPr>
            <a:r>
              <a:rPr lang="en-US" sz="2800" dirty="0" smtClean="0"/>
              <a:t>Young Modulus E*, E’, E”; Shear Modulus G*, G’, G’’; Loss factor tan δ, Loss angle δ:  Dynamic Viscosity; Mechanical properties’ dependence to excitation frequency, time and temperature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1" descr="D:\Data from desktop\KIRAN ATIRA\Kiran\atira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152401"/>
            <a:ext cx="838199" cy="8381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1201" name="Picture 1" descr="D:\Data from desktop\KIRAN ATIRA\dma-metravi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32291" y="2743200"/>
            <a:ext cx="2754509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42972"/>
            <a:ext cx="7696200" cy="105156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rgbClr val="FF9900"/>
                </a:solidFill>
              </a:rPr>
              <a:t>Heat</a:t>
            </a:r>
            <a:r>
              <a:rPr lang="en-US" sz="4400" dirty="0" smtClean="0"/>
              <a:t> and </a:t>
            </a:r>
            <a:r>
              <a:rPr lang="en-US" sz="4400" dirty="0" smtClean="0">
                <a:solidFill>
                  <a:srgbClr val="FF0000"/>
                </a:solidFill>
              </a:rPr>
              <a:t>Flame</a:t>
            </a:r>
            <a:r>
              <a:rPr lang="en-US" sz="4400" dirty="0" smtClean="0"/>
              <a:t> Lab</a:t>
            </a:r>
            <a:endParaRPr lang="en-US" sz="4400" dirty="0"/>
          </a:p>
        </p:txBody>
      </p:sp>
      <p:pic>
        <p:nvPicPr>
          <p:cNvPr id="3" name="Picture 1" descr="D:\Data from desktop\KIRAN ATIRA\Kiran\atira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152401"/>
            <a:ext cx="838199" cy="8381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43840"/>
            <a:ext cx="8183880" cy="1051560"/>
          </a:xfrm>
        </p:spPr>
        <p:txBody>
          <a:bodyPr>
            <a:noAutofit/>
          </a:bodyPr>
          <a:lstStyle/>
          <a:p>
            <a:pPr algn="ctr"/>
            <a:r>
              <a:rPr lang="en-GB" sz="9600" dirty="0" smtClean="0"/>
              <a:t>1.</a:t>
            </a:r>
            <a:r>
              <a:rPr lang="en-GB" sz="4000" dirty="0" smtClean="0"/>
              <a:t>   Flame Chamber </a:t>
            </a:r>
            <a:br>
              <a:rPr lang="en-GB" sz="4000" dirty="0" smtClean="0"/>
            </a:b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4419600"/>
            <a:ext cx="9601200" cy="3243263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Conforms to all UL 94 Horizontal</a:t>
            </a:r>
          </a:p>
          <a:p>
            <a:pPr algn="ctr">
              <a:buNone/>
            </a:pPr>
            <a:r>
              <a:rPr lang="en-US" dirty="0" smtClean="0"/>
              <a:t>and Vertical Bunsen burner tests</a:t>
            </a:r>
          </a:p>
          <a:p>
            <a:pPr algn="ctr">
              <a:buNone/>
            </a:pPr>
            <a:r>
              <a:rPr lang="en-US" dirty="0" smtClean="0"/>
              <a:t>and associated</a:t>
            </a:r>
          </a:p>
          <a:p>
            <a:pPr algn="ctr">
              <a:buNone/>
            </a:pPr>
            <a:r>
              <a:rPr lang="en-US" dirty="0" smtClean="0"/>
              <a:t>International Standards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" name="Picture 11" descr="D:\pics\CoE Catalouge\CoE-Catalouge final\4\UL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024725"/>
            <a:ext cx="3793873" cy="347107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 descr="D:\Data from desktop\KIRAN ATIRA\Kiran\atira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152401"/>
            <a:ext cx="838199" cy="8381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pPr marL="350838" indent="-350838" algn="ctr">
              <a:defRPr/>
            </a:pPr>
            <a:r>
              <a:rPr lang="en-US" sz="9600" dirty="0" smtClean="0"/>
              <a:t>2.  </a:t>
            </a:r>
            <a:r>
              <a:rPr lang="en-US" sz="4000" dirty="0" smtClean="0"/>
              <a:t>Cone Calorimeter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4529137"/>
            <a:ext cx="8763000" cy="2862263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   Measures Rate of heat release, smoke release rates, time to ignition, Mass loss rates, effective heat of combustion,</a:t>
            </a:r>
          </a:p>
          <a:p>
            <a:pPr algn="ctr">
              <a:buNone/>
            </a:pPr>
            <a:r>
              <a:rPr lang="en-US" dirty="0" smtClean="0"/>
              <a:t>   rate of release of toxic gas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" name="Picture 12" descr="D:\pics\CoE Catalouge\CoE-Catalouge final\4\cone calorime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182506"/>
            <a:ext cx="3352800" cy="3237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" descr="D:\Data from desktop\KIRAN ATIRA\Kiran\atira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152401"/>
            <a:ext cx="838199" cy="8381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57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ATIRA</a:t>
            </a:r>
            <a:r>
              <a:rPr lang="en-US" dirty="0" smtClean="0"/>
              <a:t> is India’s leading composite research institute and largest textile research institute running autonomously as a non-profit org. </a:t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19200" y="3886200"/>
            <a:ext cx="8229600" cy="1905000"/>
          </a:xfrm>
        </p:spPr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We are </a:t>
            </a:r>
            <a:r>
              <a:rPr lang="en-US" sz="5400" dirty="0" smtClean="0">
                <a:solidFill>
                  <a:srgbClr val="FF0000"/>
                </a:solidFill>
              </a:rPr>
              <a:t>68</a:t>
            </a:r>
            <a:r>
              <a:rPr lang="en-US" dirty="0" smtClean="0"/>
              <a:t> years young.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1" descr="D:\Data from desktop\KIRAN ATIRA\Kiran\atira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152401"/>
            <a:ext cx="838199" cy="8381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09600" y="152400"/>
            <a:ext cx="9601200" cy="105156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/>
              <a:t>3.</a:t>
            </a:r>
            <a:r>
              <a:rPr lang="en-US" sz="4000" dirty="0" smtClean="0"/>
              <a:t>NBS Smoke Density Chamber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43000" y="4757737"/>
            <a:ext cx="6934200" cy="2252663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   Determination of smoke</a:t>
            </a:r>
          </a:p>
          <a:p>
            <a:pPr algn="ctr">
              <a:buNone/>
            </a:pPr>
            <a:r>
              <a:rPr lang="en-US" dirty="0" smtClean="0"/>
              <a:t>generated by</a:t>
            </a:r>
          </a:p>
          <a:p>
            <a:pPr algn="ctr">
              <a:buNone/>
            </a:pPr>
            <a:r>
              <a:rPr lang="en-US" dirty="0" smtClean="0"/>
              <a:t>solid materials &amp; assemblies</a:t>
            </a:r>
            <a:endParaRPr lang="en-US" dirty="0"/>
          </a:p>
        </p:txBody>
      </p:sp>
      <p:pic>
        <p:nvPicPr>
          <p:cNvPr id="6" name="Picture 7" descr="D:\pics\CoE Catalouge\CoE-Catalouge final\4\NBS Smok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1490663"/>
            <a:ext cx="3659874" cy="31575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1" descr="D:\Data from desktop\KIRAN ATIRA\Kiran\atira 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3400" y="152401"/>
            <a:ext cx="838199" cy="8381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0" y="243840"/>
            <a:ext cx="8183880" cy="105156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/>
              <a:t>4.   </a:t>
            </a:r>
            <a:r>
              <a:rPr lang="en-US" sz="4000" dirty="0" smtClean="0"/>
              <a:t>Toxicity Index</a:t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4148137"/>
            <a:ext cx="9144000" cy="2405063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   Toxicity of products of combustion in terms of small molecular species &amp; to compare combustion characteristics of natural &amp; synthetic materials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" name="Picture 9" descr="D:\pics\CoE Catalouge\CoE-Catalouge final\4\NES7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076376"/>
            <a:ext cx="3505200" cy="3114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" descr="D:\Data from desktop\KIRAN ATIRA\Kiran\atira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152401"/>
            <a:ext cx="838199" cy="8381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0" y="929640"/>
            <a:ext cx="10058400" cy="105156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9600" dirty="0" smtClean="0"/>
              <a:t>5. </a:t>
            </a:r>
            <a:r>
              <a:rPr lang="en-US" sz="4000" dirty="0" smtClean="0"/>
              <a:t>Limiting Oxygen Index  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5138737"/>
            <a:ext cx="9601200" cy="1109663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Determination of</a:t>
            </a:r>
          </a:p>
          <a:p>
            <a:pPr algn="ctr">
              <a:buNone/>
            </a:pPr>
            <a:r>
              <a:rPr lang="en-US" dirty="0" smtClean="0"/>
              <a:t>Min% of O</a:t>
            </a:r>
            <a:r>
              <a:rPr lang="en-US" sz="1800" dirty="0" smtClean="0"/>
              <a:t>2</a:t>
            </a:r>
            <a:r>
              <a:rPr lang="en-US" dirty="0" smtClean="0"/>
              <a:t> required</a:t>
            </a:r>
          </a:p>
          <a:p>
            <a:pPr algn="ctr">
              <a:buNone/>
            </a:pPr>
            <a:r>
              <a:rPr lang="en-US" dirty="0" smtClean="0"/>
              <a:t>to marginally support combustion</a:t>
            </a:r>
            <a:endParaRPr lang="en-US" dirty="0"/>
          </a:p>
        </p:txBody>
      </p:sp>
      <p:pic>
        <p:nvPicPr>
          <p:cNvPr id="6" name="Picture 10" descr="D:\pics\CoE Catalouge\CoE-Catalouge final\4\LO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600200"/>
            <a:ext cx="3962400" cy="350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" descr="D:\Data from desktop\KIRAN ATIRA\Kiran\atira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152401"/>
            <a:ext cx="838199" cy="8381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57200" y="914400"/>
            <a:ext cx="10210800" cy="46482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/>
              <a:t>6. </a:t>
            </a:r>
            <a:r>
              <a:rPr lang="en-US" sz="4000" dirty="0" smtClean="0"/>
              <a:t>Flooring Radiant Panel </a:t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5105400"/>
            <a:ext cx="9525000" cy="1371600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Determination of</a:t>
            </a:r>
          </a:p>
          <a:p>
            <a:pPr algn="ctr">
              <a:buNone/>
            </a:pPr>
            <a:r>
              <a:rPr lang="en-US" dirty="0" smtClean="0"/>
              <a:t>horizontal surface spread</a:t>
            </a:r>
          </a:p>
          <a:p>
            <a:pPr algn="ctr">
              <a:buNone/>
            </a:pPr>
            <a:r>
              <a:rPr lang="en-US" dirty="0" smtClean="0"/>
              <a:t>of flame for floor coverings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" name="Picture 2" descr="D:\pics\CoE Catalouge\CoE-Catalouge final\4\Flooring radiant pan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746032"/>
            <a:ext cx="3733799" cy="3283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" descr="D:\Data from desktop\KIRAN ATIRA\Kiran\atira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152401"/>
            <a:ext cx="838199" cy="8381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76400" y="914400"/>
            <a:ext cx="12420600" cy="5334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/>
              <a:t>7. </a:t>
            </a:r>
            <a:r>
              <a:rPr lang="en-US" sz="4000" dirty="0" smtClean="0"/>
              <a:t>Single-Flame Source Test </a:t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52600" y="4876800"/>
            <a:ext cx="6019800" cy="2024063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Determination of  susceptibility to fire of</a:t>
            </a:r>
          </a:p>
          <a:p>
            <a:pPr algn="ctr">
              <a:buNone/>
            </a:pPr>
            <a:r>
              <a:rPr lang="en-US" dirty="0" smtClean="0"/>
              <a:t>wall &amp; roofing products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" name="Content Placeholder 3" descr="D:\pics\CoE Catalouge\CoE-Catalouge final\4\single flame resource t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833196"/>
            <a:ext cx="3429000" cy="2967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" descr="D:\Data from desktop\KIRAN ATIRA\Kiran\atira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152401"/>
            <a:ext cx="838199" cy="8381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" y="533400"/>
            <a:ext cx="8183880" cy="105156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/>
              <a:t>8. </a:t>
            </a:r>
            <a:r>
              <a:rPr lang="en-US" sz="4000" dirty="0" smtClean="0"/>
              <a:t>ISO 5658/Imo/ Lift Spread Of Flame Apparatus </a:t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95400" y="4724400"/>
            <a:ext cx="8229600" cy="3700463"/>
          </a:xfrm>
        </p:spPr>
        <p:txBody>
          <a:bodyPr/>
          <a:lstStyle/>
          <a:p>
            <a:pPr algn="ctr">
              <a:buNone/>
              <a:defRPr/>
            </a:pPr>
            <a:r>
              <a:rPr lang="en-US" dirty="0" smtClean="0"/>
              <a:t>Performance of flat materials</a:t>
            </a:r>
          </a:p>
          <a:p>
            <a:pPr algn="ctr">
              <a:buNone/>
              <a:defRPr/>
            </a:pPr>
            <a:r>
              <a:rPr lang="en-US" dirty="0" smtClean="0"/>
              <a:t>used as wall surfaces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" name="Picture 4" descr="D:\pics\CoE Catalouge\CoE-Catalouge final\4\spread of flam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8481" y="2133600"/>
            <a:ext cx="3627119" cy="259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1" descr="D:\Data from desktop\KIRAN ATIRA\Kiran\atira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5801" y="152401"/>
            <a:ext cx="838199" cy="8381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57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9966FF"/>
                </a:solidFill>
              </a:rPr>
              <a:t>Electrical </a:t>
            </a:r>
            <a:r>
              <a:rPr lang="en-US" dirty="0" smtClean="0"/>
              <a:t>Testing</a:t>
            </a:r>
            <a:endParaRPr lang="en-US" dirty="0"/>
          </a:p>
        </p:txBody>
      </p:sp>
      <p:pic>
        <p:nvPicPr>
          <p:cNvPr id="3" name="Picture 1" descr="D:\Data from desktop\KIRAN ATIRA\Kiran\atira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152401"/>
            <a:ext cx="838199" cy="8381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altLang="zh-CN" sz="9600" b="1" dirty="0" smtClean="0">
                <a:solidFill>
                  <a:schemeClr val="accent5"/>
                </a:solidFill>
                <a:latin typeface="Quicksand" charset="0"/>
                <a:cs typeface="Times New Roman" pitchFamily="18" charset="0"/>
              </a:rPr>
              <a:t>1</a:t>
            </a:r>
            <a:r>
              <a:rPr lang="en" altLang="zh-CN" b="1" dirty="0" smtClean="0">
                <a:solidFill>
                  <a:schemeClr val="accent5"/>
                </a:solidFill>
                <a:latin typeface="Quicksand" charset="0"/>
                <a:cs typeface="Times New Roman" pitchFamily="18" charset="0"/>
              </a:rPr>
              <a:t>. </a:t>
            </a:r>
            <a:r>
              <a:rPr lang="en" altLang="zh-CN" sz="3600" b="1" dirty="0" smtClean="0">
                <a:solidFill>
                  <a:schemeClr val="accent5"/>
                </a:solidFill>
                <a:latin typeface="Quicksand" charset="0"/>
                <a:cs typeface="Times New Roman" pitchFamily="18" charset="0"/>
              </a:rPr>
              <a:t>Dielectric strength</a:t>
            </a:r>
            <a:endParaRPr lang="en-US" sz="3600" dirty="0">
              <a:solidFill>
                <a:schemeClr val="accent5"/>
              </a:solidFill>
            </a:endParaRPr>
          </a:p>
        </p:txBody>
      </p:sp>
      <p:pic>
        <p:nvPicPr>
          <p:cNvPr id="36866" name="Picture 2" descr="http://www.sefelec.com/en/images/sefelec_2802cop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1100" y="2162175"/>
            <a:ext cx="6667500" cy="3552825"/>
          </a:xfrm>
          <a:prstGeom prst="rect">
            <a:avLst/>
          </a:prstGeom>
          <a:noFill/>
        </p:spPr>
      </p:pic>
      <p:pic>
        <p:nvPicPr>
          <p:cNvPr id="5" name="Picture 1" descr="D:\Data from desktop\KIRAN ATIRA\Kiran\atira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152401"/>
            <a:ext cx="838199" cy="8381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600" dirty="0" smtClean="0"/>
              <a:t>2</a:t>
            </a:r>
            <a:r>
              <a:rPr lang="en-US" dirty="0" smtClean="0"/>
              <a:t>. </a:t>
            </a:r>
            <a:r>
              <a:rPr lang="en" altLang="zh-CN" sz="3600" b="1" dirty="0" smtClean="0">
                <a:solidFill>
                  <a:schemeClr val="accent5"/>
                </a:solidFill>
                <a:latin typeface="Quicksand" charset="0"/>
                <a:cs typeface="Times New Roman" pitchFamily="18" charset="0"/>
              </a:rPr>
              <a:t>Dry arc resistance tester</a:t>
            </a:r>
            <a:endParaRPr lang="en-US" sz="3600" dirty="0">
              <a:solidFill>
                <a:schemeClr val="accent5"/>
              </a:solidFill>
            </a:endParaRPr>
          </a:p>
        </p:txBody>
      </p:sp>
      <p:pic>
        <p:nvPicPr>
          <p:cNvPr id="6146" name="Picture 2" descr="http://3.imimg.com/data3/CB/XP/MY-2530346/dry-arc-resistance-tester-500x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957388"/>
            <a:ext cx="4762500" cy="3762376"/>
          </a:xfrm>
          <a:prstGeom prst="rect">
            <a:avLst/>
          </a:prstGeom>
          <a:noFill/>
        </p:spPr>
      </p:pic>
      <p:pic>
        <p:nvPicPr>
          <p:cNvPr id="4" name="Picture 1" descr="D:\Data from desktop\KIRAN ATIRA\Kiran\atira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152401"/>
            <a:ext cx="838199" cy="8381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600" dirty="0" smtClean="0"/>
              <a:t>3</a:t>
            </a:r>
            <a:r>
              <a:rPr lang="en-US" dirty="0" smtClean="0">
                <a:solidFill>
                  <a:schemeClr val="accent5"/>
                </a:solidFill>
              </a:rPr>
              <a:t>. </a:t>
            </a:r>
            <a:r>
              <a:rPr lang="en" altLang="zh-CN" sz="3600" b="1" dirty="0" smtClean="0">
                <a:solidFill>
                  <a:schemeClr val="accent5"/>
                </a:solidFill>
                <a:latin typeface="Quicksand" charset="0"/>
                <a:cs typeface="Times New Roman" pitchFamily="18" charset="0"/>
              </a:rPr>
              <a:t>Glow wire test</a:t>
            </a:r>
            <a:endParaRPr lang="en-US" sz="3600" dirty="0">
              <a:solidFill>
                <a:schemeClr val="accent5"/>
              </a:solidFill>
            </a:endParaRPr>
          </a:p>
        </p:txBody>
      </p:sp>
      <p:pic>
        <p:nvPicPr>
          <p:cNvPr id="5122" name="Picture 2" descr="http://www.consultar.org/ingenieria/equipos/SAD-9000-G/Grandes/SAD-9000-G-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981200"/>
            <a:ext cx="5724525" cy="4076701"/>
          </a:xfrm>
          <a:prstGeom prst="rect">
            <a:avLst/>
          </a:prstGeom>
          <a:noFill/>
        </p:spPr>
      </p:pic>
      <p:pic>
        <p:nvPicPr>
          <p:cNvPr id="4" name="Picture 1" descr="D:\Data from desktop\KIRAN ATIRA\Kiran\atira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152401"/>
            <a:ext cx="838199" cy="8381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8600"/>
            <a:ext cx="8229600" cy="37004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3600" dirty="0" smtClean="0"/>
              <a:t>and of course… to enhance knowledge in composites through research, development and training.</a:t>
            </a:r>
            <a:endParaRPr lang="en-US" sz="3600" dirty="0"/>
          </a:p>
        </p:txBody>
      </p:sp>
      <p:pic>
        <p:nvPicPr>
          <p:cNvPr id="4" name="Picture 1" descr="D:\Data from desktop\KIRAN ATIRA\Kiran\atira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152401"/>
            <a:ext cx="838199" cy="8381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7150"/>
            <a:ext cx="8229600" cy="1143000"/>
          </a:xfrm>
        </p:spPr>
        <p:txBody>
          <a:bodyPr/>
          <a:lstStyle/>
          <a:p>
            <a:r>
              <a:rPr lang="en-US" sz="9600" dirty="0" smtClean="0"/>
              <a:t>4</a:t>
            </a:r>
            <a:r>
              <a:rPr lang="en-US" dirty="0" smtClean="0"/>
              <a:t>. </a:t>
            </a:r>
            <a:r>
              <a:rPr lang="en" altLang="zh-CN" sz="3600" b="1" dirty="0" smtClean="0">
                <a:solidFill>
                  <a:schemeClr val="accent5"/>
                </a:solidFill>
                <a:latin typeface="Quicksand" charset="0"/>
                <a:cs typeface="Times New Roman" pitchFamily="18" charset="0"/>
              </a:rPr>
              <a:t>Comparitive tracking index</a:t>
            </a:r>
            <a:endParaRPr lang="en-US" sz="3600" dirty="0">
              <a:solidFill>
                <a:schemeClr val="accent5"/>
              </a:solidFill>
            </a:endParaRPr>
          </a:p>
        </p:txBody>
      </p:sp>
      <p:pic>
        <p:nvPicPr>
          <p:cNvPr id="4098" name="Picture 2" descr="http://www.hiwtc.com/photo/products/26/01/30/13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213247"/>
            <a:ext cx="5715000" cy="5339953"/>
          </a:xfrm>
          <a:prstGeom prst="rect">
            <a:avLst/>
          </a:prstGeom>
          <a:noFill/>
        </p:spPr>
      </p:pic>
      <p:pic>
        <p:nvPicPr>
          <p:cNvPr id="4" name="Picture 1" descr="D:\Data from desktop\KIRAN ATIRA\Kiran\atira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152401"/>
            <a:ext cx="838199" cy="8381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2296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B0F0"/>
                </a:solidFill>
              </a:rPr>
              <a:t>General info.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295400"/>
            <a:ext cx="7239000" cy="3700463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/>
              <a:t>  </a:t>
            </a:r>
          </a:p>
          <a:p>
            <a:pPr algn="ctr">
              <a:buNone/>
            </a:pPr>
            <a:r>
              <a:rPr lang="en-US" sz="3600" b="1" dirty="0" err="1" smtClean="0"/>
              <a:t>MoU</a:t>
            </a:r>
            <a:r>
              <a:rPr lang="en-US" sz="3600" b="1" dirty="0" smtClean="0"/>
              <a:t> with ISRO to develop payload components using FRP</a:t>
            </a:r>
            <a:endParaRPr lang="en-US" sz="3600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1" descr="D:\Data from desktop\KIRAN ATIRA\Kiran\atira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152401"/>
            <a:ext cx="838199" cy="8381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05903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Incubation Center for</a:t>
            </a:r>
            <a:br>
              <a:rPr lang="en-US" dirty="0" smtClean="0"/>
            </a:br>
            <a:r>
              <a:rPr lang="en-US" sz="4900" dirty="0" smtClean="0">
                <a:solidFill>
                  <a:schemeClr val="accent2">
                    <a:lumMod val="75000"/>
                  </a:schemeClr>
                </a:solidFill>
              </a:rPr>
              <a:t>Braiding</a:t>
            </a:r>
            <a:r>
              <a:rPr lang="en-US" dirty="0" smtClean="0"/>
              <a:t> and </a:t>
            </a:r>
            <a:r>
              <a:rPr lang="en-US" sz="4900" dirty="0" err="1" smtClean="0">
                <a:solidFill>
                  <a:srgbClr val="9966FF"/>
                </a:solidFill>
              </a:rPr>
              <a:t>Prepegs</a:t>
            </a:r>
            <a:endParaRPr lang="en-US" sz="4900" dirty="0">
              <a:solidFill>
                <a:srgbClr val="9966FF"/>
              </a:solidFill>
            </a:endParaRPr>
          </a:p>
        </p:txBody>
      </p:sp>
      <p:pic>
        <p:nvPicPr>
          <p:cNvPr id="3" name="Picture 1" descr="D:\Data from desktop\KIRAN ATIRA\Kiran\atira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152401"/>
            <a:ext cx="838199" cy="8381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229600" cy="1143000"/>
          </a:xfrm>
        </p:spPr>
        <p:txBody>
          <a:bodyPr/>
          <a:lstStyle/>
          <a:p>
            <a:r>
              <a:rPr lang="en-US" b="1" dirty="0" smtClean="0"/>
              <a:t>2 1/2 Radial Braiding Machine </a:t>
            </a: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pic>
        <p:nvPicPr>
          <p:cNvPr id="16" name="Picture 15" descr="Produkte_RF-1-144-100-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800" y="2037186"/>
            <a:ext cx="3733800" cy="4088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1" descr="D:\Data from desktop\KIRAN ATIRA\Kiran\atira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152401"/>
            <a:ext cx="838199" cy="8381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990600"/>
            <a:ext cx="7391400" cy="2819400"/>
          </a:xfrm>
        </p:spPr>
        <p:txBody>
          <a:bodyPr/>
          <a:lstStyle/>
          <a:p>
            <a:r>
              <a:rPr lang="en-US" b="1" dirty="0" smtClean="0"/>
              <a:t>One of the largest braiding machine in India with capacity to braid 1.0 m dia. And 1.5 length.</a:t>
            </a: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pic>
        <p:nvPicPr>
          <p:cNvPr id="4" name="Picture 1" descr="D:\Data from desktop\KIRAN ATIRA\Kiran\atira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152401"/>
            <a:ext cx="838199" cy="8381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68196"/>
            <a:ext cx="8183880" cy="1051560"/>
          </a:xfrm>
        </p:spPr>
        <p:txBody>
          <a:bodyPr/>
          <a:lstStyle/>
          <a:p>
            <a:pPr algn="ctr"/>
            <a:r>
              <a:rPr lang="en-US" dirty="0" smtClean="0"/>
              <a:t>Vacuum </a:t>
            </a:r>
            <a:r>
              <a:rPr lang="en-US" dirty="0" smtClean="0">
                <a:solidFill>
                  <a:srgbClr val="FF33CC"/>
                </a:solidFill>
              </a:rPr>
              <a:t>Infusion</a:t>
            </a:r>
            <a:r>
              <a:rPr lang="en-US" dirty="0" smtClean="0"/>
              <a:t> Lab</a:t>
            </a:r>
            <a:endParaRPr lang="en-US" dirty="0"/>
          </a:p>
        </p:txBody>
      </p:sp>
      <p:pic>
        <p:nvPicPr>
          <p:cNvPr id="3" name="Picture 1" descr="D:\Data from desktop\KIRAN ATIRA\Kiran\atira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152401"/>
            <a:ext cx="838199" cy="8381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99" y="1219200"/>
            <a:ext cx="7848600" cy="3276600"/>
          </a:xfrm>
        </p:spPr>
        <p:txBody>
          <a:bodyPr/>
          <a:lstStyle/>
          <a:p>
            <a:pPr algn="ctr"/>
            <a:r>
              <a:rPr lang="en-US" dirty="0" smtClean="0"/>
              <a:t>State of the art facility to develop prototypes by using vacuum infusion &amp; vacuum bagging process.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Picture 1" descr="D:\Data from desktop\KIRAN ATIRA\Kiran\atira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152401"/>
            <a:ext cx="838199" cy="8381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99" y="1219200"/>
            <a:ext cx="7848600" cy="3276600"/>
          </a:xfrm>
        </p:spPr>
        <p:txBody>
          <a:bodyPr/>
          <a:lstStyle/>
          <a:p>
            <a:pPr algn="ctr"/>
            <a:r>
              <a:rPr lang="en-US" dirty="0" smtClean="0"/>
              <a:t>Developed various </a:t>
            </a:r>
            <a:r>
              <a:rPr lang="en-US" dirty="0" err="1" smtClean="0"/>
              <a:t>CFRP</a:t>
            </a:r>
            <a:r>
              <a:rPr lang="en-US" dirty="0" smtClean="0"/>
              <a:t>, </a:t>
            </a:r>
            <a:r>
              <a:rPr lang="en-US" dirty="0" err="1" smtClean="0"/>
              <a:t>GFRP</a:t>
            </a:r>
            <a:r>
              <a:rPr lang="en-US" dirty="0" smtClean="0"/>
              <a:t>, </a:t>
            </a:r>
            <a:r>
              <a:rPr lang="en-US" dirty="0" err="1" smtClean="0"/>
              <a:t>KFRP</a:t>
            </a:r>
            <a:r>
              <a:rPr lang="en-US" dirty="0" smtClean="0"/>
              <a:t>, </a:t>
            </a:r>
            <a:r>
              <a:rPr lang="en-US" dirty="0" err="1" smtClean="0"/>
              <a:t>JFRP</a:t>
            </a:r>
            <a:r>
              <a:rPr lang="en-US" dirty="0" smtClean="0"/>
              <a:t>, </a:t>
            </a:r>
            <a:r>
              <a:rPr lang="en-US" dirty="0" err="1" smtClean="0"/>
              <a:t>BFRP</a:t>
            </a:r>
            <a:r>
              <a:rPr lang="en-US" dirty="0" smtClean="0"/>
              <a:t>, components for </a:t>
            </a:r>
            <a:r>
              <a:rPr lang="en-US" dirty="0" err="1" smtClean="0"/>
              <a:t>varous</a:t>
            </a:r>
            <a:r>
              <a:rPr lang="en-US" dirty="0" smtClean="0"/>
              <a:t> organizations like ISRO, </a:t>
            </a:r>
            <a:r>
              <a:rPr lang="en-US" dirty="0" err="1" smtClean="0"/>
              <a:t>PRL</a:t>
            </a:r>
            <a:r>
              <a:rPr lang="en-US" dirty="0" smtClean="0"/>
              <a:t>, IPR, Industries and institutes.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Picture 1" descr="D:\Data from desktop\KIRAN ATIRA\Kiran\atira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152401"/>
            <a:ext cx="838199" cy="8381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924800" cy="1143000"/>
          </a:xfrm>
        </p:spPr>
        <p:txBody>
          <a:bodyPr/>
          <a:lstStyle/>
          <a:p>
            <a:r>
              <a:rPr lang="en-US" dirty="0" smtClean="0"/>
              <a:t>Dornier 190 weaving machine</a:t>
            </a:r>
            <a:endParaRPr lang="en-US" dirty="0"/>
          </a:p>
        </p:txBody>
      </p:sp>
      <p:pic>
        <p:nvPicPr>
          <p:cNvPr id="4" name="Content Placeholder 3" descr="Related image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271837" y="2569369"/>
            <a:ext cx="260032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Composite products developed in vacuum infusion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066800"/>
            <a:ext cx="6705600" cy="5486400"/>
          </a:xfrm>
        </p:spPr>
        <p:txBody>
          <a:bodyPr>
            <a:normAutofit fontScale="92500" lnSpcReduction="10000"/>
          </a:bodyPr>
          <a:lstStyle/>
          <a:p>
            <a:pPr marL="517525" indent="-517525">
              <a:buFont typeface="Wingdings" pitchFamily="2" charset="2"/>
              <a:buChar char="Ø"/>
              <a:defRPr/>
            </a:pPr>
            <a:endParaRPr lang="en-US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517525" indent="-517525">
              <a:buFont typeface="Wingdings" pitchFamily="2" charset="2"/>
              <a:buChar char="Ø"/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Aerospace</a:t>
            </a:r>
            <a:r>
              <a:rPr lang="en-US" dirty="0" smtClean="0"/>
              <a:t> components.</a:t>
            </a:r>
          </a:p>
          <a:p>
            <a:pPr marL="517525" indent="-517525">
              <a:buFont typeface="Wingdings" pitchFamily="2" charset="2"/>
              <a:buChar char="Ø"/>
              <a:defRPr/>
            </a:pPr>
            <a:r>
              <a:rPr lang="en-US" dirty="0" smtClean="0"/>
              <a:t>Rear spring of </a:t>
            </a:r>
            <a:r>
              <a:rPr lang="en-US" b="1" dirty="0" smtClean="0">
                <a:solidFill>
                  <a:srgbClr val="FFC000"/>
                </a:solidFill>
              </a:rPr>
              <a:t>automobiles</a:t>
            </a:r>
            <a:r>
              <a:rPr lang="en-US" dirty="0" smtClean="0"/>
              <a:t>.</a:t>
            </a:r>
          </a:p>
          <a:p>
            <a:pPr marL="517525" indent="-517525">
              <a:buFont typeface="Wingdings" pitchFamily="2" charset="2"/>
              <a:buChar char="Ø"/>
              <a:defRPr/>
            </a:pPr>
            <a:r>
              <a:rPr lang="en-US" dirty="0" smtClean="0"/>
              <a:t>Resin sheet manufacturing for </a:t>
            </a:r>
            <a:r>
              <a:rPr lang="en-US" dirty="0" smtClean="0">
                <a:solidFill>
                  <a:srgbClr val="92D050"/>
                </a:solidFill>
              </a:rPr>
              <a:t>coupon testing </a:t>
            </a:r>
            <a:r>
              <a:rPr lang="en-US" dirty="0" smtClean="0"/>
              <a:t>.</a:t>
            </a:r>
          </a:p>
          <a:p>
            <a:pPr marL="517525" indent="-517525">
              <a:buFont typeface="Wingdings" pitchFamily="2" charset="2"/>
              <a:buChar char="Ø"/>
              <a:defRPr/>
            </a:pPr>
            <a:r>
              <a:rPr lang="en-US" dirty="0" smtClean="0"/>
              <a:t>Sandwich panel preparation for coupon testing.</a:t>
            </a:r>
          </a:p>
          <a:p>
            <a:pPr marL="517525" indent="-517525">
              <a:buFont typeface="Wingdings" pitchFamily="2" charset="2"/>
              <a:buChar char="Ø"/>
              <a:defRPr/>
            </a:pPr>
            <a:r>
              <a:rPr lang="en-US" dirty="0" smtClean="0"/>
              <a:t>Coupon preparation for raw material qualification from the materials Glass fabric, carbon fabric, </a:t>
            </a:r>
            <a:r>
              <a:rPr lang="en-US" dirty="0" err="1" smtClean="0"/>
              <a:t>aramid</a:t>
            </a:r>
            <a:r>
              <a:rPr lang="en-US" dirty="0" smtClean="0"/>
              <a:t> fabric and jute fabric.  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1" descr="D:\Data from desktop\KIRAN ATIRA\Kiran\atira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152401"/>
            <a:ext cx="838199" cy="8381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5105400"/>
            <a:ext cx="8229600" cy="1143000"/>
          </a:xfrm>
        </p:spPr>
        <p:txBody>
          <a:bodyPr/>
          <a:lstStyle/>
          <a:p>
            <a:r>
              <a:rPr lang="en-US" dirty="0" smtClean="0"/>
              <a:t>Our services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600" y="1143000"/>
          <a:ext cx="8229600" cy="3700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1" descr="D:\Data from desktop\KIRAN ATIRA\Kiran\atira 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53400" y="152401"/>
            <a:ext cx="838199" cy="8381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600200"/>
            <a:ext cx="8183880" cy="105156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</a:rPr>
              <a:t>Pultrusion</a:t>
            </a:r>
            <a:r>
              <a:rPr lang="en-US" sz="4400" dirty="0" smtClean="0"/>
              <a:t> </a:t>
            </a:r>
            <a:r>
              <a:rPr lang="en-US" sz="4400" dirty="0" smtClean="0">
                <a:solidFill>
                  <a:srgbClr val="00FFFF"/>
                </a:solidFill>
              </a:rPr>
              <a:t>Lab</a:t>
            </a:r>
            <a:endParaRPr lang="en-US" sz="4400" dirty="0">
              <a:solidFill>
                <a:srgbClr val="00FFFF"/>
              </a:solidFill>
            </a:endParaRPr>
          </a:p>
        </p:txBody>
      </p:sp>
      <p:pic>
        <p:nvPicPr>
          <p:cNvPr id="3" name="Picture 1" descr="D:\Data from desktop\KIRAN ATIRA\Kiran\atira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152401"/>
            <a:ext cx="838199" cy="8381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8183880" cy="1051560"/>
          </a:xfrm>
        </p:spPr>
        <p:txBody>
          <a:bodyPr/>
          <a:lstStyle/>
          <a:p>
            <a:pPr algn="ctr"/>
            <a:r>
              <a:rPr lang="en-US" dirty="0" smtClean="0"/>
              <a:t>Machines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and </a:t>
            </a:r>
            <a:r>
              <a:rPr lang="en-US" dirty="0" smtClean="0"/>
              <a:t>processes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70048"/>
            <a:ext cx="8183880" cy="4187952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Martin Pultrusion, USA</a:t>
            </a:r>
          </a:p>
          <a:p>
            <a:pPr algn="ctr">
              <a:buNone/>
            </a:pPr>
            <a:r>
              <a:rPr lang="en-US" dirty="0" smtClean="0"/>
              <a:t>(Technology Partner)</a:t>
            </a:r>
          </a:p>
          <a:p>
            <a:pPr algn="ctr"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4" name="Picture 1" descr="D:\Data from desktop\KIRAN ATIRA\Kiran\atira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152401"/>
            <a:ext cx="838199" cy="8381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Durapol</a:t>
            </a:r>
            <a:r>
              <a:rPr lang="en-US" sz="2800" b="0" dirty="0" err="1" smtClean="0"/>
              <a:t>R</a:t>
            </a:r>
            <a:r>
              <a:rPr lang="en-US" sz="2800" b="0" dirty="0" smtClean="0"/>
              <a:t> </a:t>
            </a:r>
            <a:r>
              <a:rPr lang="en-US" b="0" dirty="0" smtClean="0"/>
              <a:t> 2410 </a:t>
            </a:r>
            <a:br>
              <a:rPr lang="en-US" b="0" dirty="0" smtClean="0"/>
            </a:br>
            <a:r>
              <a:rPr lang="en-US" dirty="0" smtClean="0"/>
              <a:t>left-handed pultrusion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52700" y="1912144"/>
            <a:ext cx="403860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" descr="D:\Data from desktop\KIRAN ATIRA\Kiran\atira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152401"/>
            <a:ext cx="838199" cy="8381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Durapol</a:t>
            </a:r>
            <a:r>
              <a:rPr lang="en-US" dirty="0" smtClean="0"/>
              <a:t> 7824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533400"/>
            <a:ext cx="8229600" cy="3700463"/>
          </a:xfrm>
        </p:spPr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Programmable and Automated fiber glass slitter with</a:t>
            </a:r>
          </a:p>
          <a:p>
            <a:pPr algn="ctr">
              <a:buNone/>
            </a:pPr>
            <a:r>
              <a:rPr lang="en-US" dirty="0" smtClean="0"/>
              <a:t>explosion proof refrigerated system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1" descr="D:\Data from desktop\KIRAN ATIRA\Kiran\atira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152401"/>
            <a:ext cx="838199" cy="8381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183880" cy="1051560"/>
          </a:xfrm>
        </p:spPr>
        <p:txBody>
          <a:bodyPr/>
          <a:lstStyle/>
          <a:p>
            <a:pPr algn="ctr"/>
            <a:r>
              <a:rPr lang="en-US" dirty="0" smtClean="0"/>
              <a:t>Circum Winding Equipment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905000"/>
            <a:ext cx="5183872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" descr="D:\Data from desktop\KIRAN ATIRA\Kiran\atira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152401"/>
            <a:ext cx="838199" cy="8381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MVP PU Injection System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43350" y="2602706"/>
            <a:ext cx="12573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" descr="D:\Data from desktop\KIRAN ATIRA\Kiran\atira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152401"/>
            <a:ext cx="838199" cy="8381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Pul</a:t>
            </a:r>
            <a:r>
              <a:rPr lang="en-US" dirty="0" smtClean="0"/>
              <a:t> –vision Thermal analyzer</a:t>
            </a:r>
            <a:br>
              <a:rPr lang="en-US" dirty="0" smtClean="0"/>
            </a:br>
            <a:r>
              <a:rPr lang="en-US" dirty="0" smtClean="0"/>
              <a:t>and accessories for resin analysis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52875" y="2612231"/>
            <a:ext cx="12382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" descr="D:\Data from desktop\KIRAN ATIRA\Kiran\atira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152401"/>
            <a:ext cx="838199" cy="8381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828800"/>
            <a:ext cx="8183880" cy="105156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Skill </a:t>
            </a:r>
            <a:r>
              <a:rPr lang="en-US" sz="4400" dirty="0" smtClean="0">
                <a:solidFill>
                  <a:srgbClr val="FFFF00"/>
                </a:solidFill>
              </a:rPr>
              <a:t>Development</a:t>
            </a:r>
            <a:r>
              <a:rPr lang="en-US" sz="4400" dirty="0" smtClean="0"/>
              <a:t> Programs </a:t>
            </a:r>
            <a:endParaRPr lang="en-US" sz="4400" dirty="0"/>
          </a:p>
        </p:txBody>
      </p:sp>
      <p:pic>
        <p:nvPicPr>
          <p:cNvPr id="3" name="Picture 1" descr="D:\Data from desktop\KIRAN ATIRA\Kiran\atira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152401"/>
            <a:ext cx="838199" cy="8381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/>
              <a:t>Composites Training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1" y="1600200"/>
            <a:ext cx="7010398" cy="4876800"/>
          </a:xfrm>
        </p:spPr>
        <p:txBody>
          <a:bodyPr>
            <a:normAutofit/>
          </a:bodyPr>
          <a:lstStyle/>
          <a:p>
            <a:pPr marL="396875" indent="-396875" algn="ctr">
              <a:buNone/>
              <a:defRPr/>
            </a:pPr>
            <a:r>
              <a:rPr lang="en-US" sz="3600" b="1" dirty="0" smtClean="0"/>
              <a:t>Skill Development Courses</a:t>
            </a:r>
          </a:p>
          <a:p>
            <a:pPr marL="457200">
              <a:defRPr/>
            </a:pPr>
            <a:r>
              <a:rPr lang="en-US" sz="3600" dirty="0" smtClean="0"/>
              <a:t>Certificate course on composites manufacturing with emphasis on Pultrusion</a:t>
            </a:r>
          </a:p>
          <a:p>
            <a:pPr>
              <a:defRPr/>
            </a:pPr>
            <a:r>
              <a:rPr lang="en-US" sz="3600" dirty="0" smtClean="0"/>
              <a:t>Duration: 02 months</a:t>
            </a:r>
          </a:p>
          <a:p>
            <a:pPr>
              <a:defRPr/>
            </a:pPr>
            <a:r>
              <a:rPr lang="en-US" sz="3600" dirty="0" smtClean="0"/>
              <a:t>Prerequisite: ITI/ Diploma/BE (Plastics/mechanical/Chemical)</a:t>
            </a:r>
            <a:endParaRPr lang="en-US" sz="3600" dirty="0"/>
          </a:p>
        </p:txBody>
      </p:sp>
      <p:pic>
        <p:nvPicPr>
          <p:cNvPr id="4" name="Picture 1" descr="D:\Data from desktop\KIRAN ATIRA\Kiran\atira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152401"/>
            <a:ext cx="838199" cy="8381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Prototype development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1" y="1600200"/>
            <a:ext cx="7010398" cy="4876800"/>
          </a:xfrm>
        </p:spPr>
        <p:txBody>
          <a:bodyPr>
            <a:normAutofit/>
          </a:bodyPr>
          <a:lstStyle/>
          <a:p>
            <a:pPr marL="396875" indent="-396875" algn="ctr">
              <a:buNone/>
              <a:defRPr/>
            </a:pPr>
            <a:r>
              <a:rPr lang="en-US" sz="3600" b="1" dirty="0" smtClean="0"/>
              <a:t>Developed FRP component for satellites in </a:t>
            </a:r>
            <a:r>
              <a:rPr lang="en-US" sz="3600" b="1" dirty="0" err="1" smtClean="0"/>
              <a:t>GSAT</a:t>
            </a:r>
            <a:r>
              <a:rPr lang="en-US" sz="3600" b="1" dirty="0" smtClean="0"/>
              <a:t> 19, </a:t>
            </a:r>
            <a:r>
              <a:rPr lang="en-US" sz="3600" b="1" dirty="0" err="1" smtClean="0"/>
              <a:t>GSAT</a:t>
            </a:r>
            <a:r>
              <a:rPr lang="en-US" sz="3600" b="1" dirty="0" smtClean="0"/>
              <a:t> 11, </a:t>
            </a:r>
            <a:r>
              <a:rPr lang="en-US" sz="3600" b="1" dirty="0" err="1" smtClean="0"/>
              <a:t>GSAT</a:t>
            </a:r>
            <a:r>
              <a:rPr lang="en-US" sz="3600" b="1" dirty="0" smtClean="0"/>
              <a:t> 6A, </a:t>
            </a:r>
            <a:r>
              <a:rPr lang="en-US" sz="3600" b="1" dirty="0" err="1" smtClean="0"/>
              <a:t>GSAT</a:t>
            </a:r>
            <a:r>
              <a:rPr lang="en-US" sz="3600" b="1" dirty="0" smtClean="0"/>
              <a:t> 29.</a:t>
            </a:r>
          </a:p>
          <a:p>
            <a:pPr marL="396875" indent="-396875" algn="ctr">
              <a:buNone/>
              <a:defRPr/>
            </a:pPr>
            <a:r>
              <a:rPr lang="en-US" sz="3600" b="1" dirty="0" smtClean="0"/>
              <a:t>And many more.</a:t>
            </a:r>
          </a:p>
          <a:p>
            <a:pPr marL="396875" indent="-396875" algn="ctr">
              <a:buNone/>
              <a:defRPr/>
            </a:pPr>
            <a:endParaRPr lang="en-US" sz="3600" b="1" dirty="0" smtClean="0"/>
          </a:p>
          <a:p>
            <a:pPr marL="396875" indent="-396875" algn="ctr">
              <a:buNone/>
              <a:defRPr/>
            </a:pPr>
            <a:r>
              <a:rPr lang="en-US" sz="3600" b="1" dirty="0" smtClean="0"/>
              <a:t>Developed Anechoic chamber by using Pultrusion profile.</a:t>
            </a:r>
            <a:endParaRPr lang="en-US" sz="3600" dirty="0"/>
          </a:p>
        </p:txBody>
      </p:sp>
      <p:pic>
        <p:nvPicPr>
          <p:cNvPr id="4" name="Picture 1" descr="D:\Data from desktop\KIRAN ATIRA\Kiran\atira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152401"/>
            <a:ext cx="838199" cy="8381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Our collaborators </a:t>
            </a:r>
            <a:endParaRPr lang="en-US" sz="44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503238" y="1069975"/>
          <a:ext cx="8183562" cy="418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1" descr="D:\Data from desktop\KIRAN ATIRA\Kiran\atira 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53400" y="152401"/>
            <a:ext cx="838199" cy="8381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Prototype development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1" y="1600200"/>
            <a:ext cx="7010398" cy="4876800"/>
          </a:xfrm>
        </p:spPr>
        <p:txBody>
          <a:bodyPr>
            <a:normAutofit/>
          </a:bodyPr>
          <a:lstStyle/>
          <a:p>
            <a:pPr marL="396875" indent="-396875" algn="ctr">
              <a:buNone/>
              <a:defRPr/>
            </a:pPr>
            <a:r>
              <a:rPr lang="en-US" sz="3600" b="1" dirty="0" smtClean="0"/>
              <a:t>Developed FRP component from natural fibers like </a:t>
            </a:r>
          </a:p>
          <a:p>
            <a:pPr marL="396875" indent="-396875" algn="ctr">
              <a:buNone/>
              <a:defRPr/>
            </a:pPr>
            <a:r>
              <a:rPr lang="en-US" sz="3600" b="1" dirty="0" smtClean="0"/>
              <a:t>Jute composite (used for toilet) , cotton composite (electrical application).</a:t>
            </a:r>
            <a:endParaRPr lang="en-US" sz="3600" dirty="0"/>
          </a:p>
        </p:txBody>
      </p:sp>
      <p:pic>
        <p:nvPicPr>
          <p:cNvPr id="4" name="Picture 1" descr="D:\Data from desktop\KIRAN ATIRA\Kiran\atira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152401"/>
            <a:ext cx="838199" cy="8381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Achievement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1" y="1600200"/>
            <a:ext cx="7010398" cy="4876800"/>
          </a:xfrm>
        </p:spPr>
        <p:txBody>
          <a:bodyPr>
            <a:normAutofit/>
          </a:bodyPr>
          <a:lstStyle/>
          <a:p>
            <a:pPr marL="396875" indent="-396875" algn="ctr">
              <a:buNone/>
              <a:defRPr/>
            </a:pPr>
            <a:r>
              <a:rPr lang="en-US" sz="3600" b="1" dirty="0" smtClean="0"/>
              <a:t>Received Innovative product award by </a:t>
            </a:r>
            <a:r>
              <a:rPr lang="en-US" sz="3600" b="1" dirty="0" err="1" smtClean="0"/>
              <a:t>ICERP</a:t>
            </a:r>
            <a:r>
              <a:rPr lang="en-US" sz="3600" b="1" dirty="0" smtClean="0"/>
              <a:t> 2017</a:t>
            </a:r>
          </a:p>
          <a:p>
            <a:pPr marL="396875" indent="-396875" algn="ctr">
              <a:buNone/>
              <a:defRPr/>
            </a:pPr>
            <a:endParaRPr lang="en-US" sz="3600" b="1" dirty="0" smtClean="0"/>
          </a:p>
          <a:p>
            <a:pPr marL="396875" indent="-396875" algn="ctr">
              <a:buNone/>
              <a:defRPr/>
            </a:pPr>
            <a:r>
              <a:rPr lang="en-US" sz="3600" b="1" dirty="0" smtClean="0"/>
              <a:t>Award for Special recognition</a:t>
            </a:r>
          </a:p>
          <a:p>
            <a:pPr marL="396875" indent="-396875" algn="ctr">
              <a:buNone/>
              <a:defRPr/>
            </a:pPr>
            <a:r>
              <a:rPr lang="en-US" sz="3600" b="1" dirty="0" smtClean="0"/>
              <a:t>By Smt. </a:t>
            </a:r>
            <a:r>
              <a:rPr lang="en-US" sz="3600" b="1" dirty="0" err="1" smtClean="0"/>
              <a:t>Smriti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Zubin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Irani</a:t>
            </a:r>
            <a:endParaRPr lang="en-US" sz="3600" b="1" dirty="0" smtClean="0"/>
          </a:p>
          <a:p>
            <a:pPr marL="396875" indent="-396875" algn="ctr">
              <a:buNone/>
              <a:defRPr/>
            </a:pPr>
            <a:r>
              <a:rPr lang="en-US" sz="3600" b="1" dirty="0" smtClean="0"/>
              <a:t>Minister of textiles </a:t>
            </a:r>
            <a:endParaRPr lang="en-US" sz="3600" dirty="0"/>
          </a:p>
        </p:txBody>
      </p:sp>
      <p:pic>
        <p:nvPicPr>
          <p:cNvPr id="4" name="Picture 1" descr="D:\Data from desktop\KIRAN ATIRA\Kiran\atira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152401"/>
            <a:ext cx="838199" cy="8381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D:\Data from desktop\KIRAN ATIRA\Kiran\atira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152401"/>
            <a:ext cx="838199" cy="8381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809658" y="0"/>
            <a:ext cx="624352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dirty="0" smtClean="0"/>
              <a:t>Standards for the FRP composites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600200"/>
            <a:ext cx="6477000" cy="3733800"/>
          </a:xfrm>
        </p:spPr>
        <p:txBody>
          <a:bodyPr>
            <a:normAutofit fontScale="70000" lnSpcReduction="20000"/>
          </a:bodyPr>
          <a:lstStyle/>
          <a:p>
            <a:pPr marL="396875" indent="-396875" algn="ctr">
              <a:buNone/>
              <a:defRPr/>
            </a:pPr>
            <a:r>
              <a:rPr lang="en-US" sz="3600" b="1" dirty="0" smtClean="0"/>
              <a:t>Standard is a laid out procedure/method to perform a test/evaluation which is administered and scored in a consistent manner.</a:t>
            </a:r>
          </a:p>
          <a:p>
            <a:pPr marL="396875" indent="-396875" algn="ctr">
              <a:buNone/>
              <a:defRPr/>
            </a:pPr>
            <a:endParaRPr lang="en-US" sz="3600" b="1" dirty="0" smtClean="0"/>
          </a:p>
          <a:p>
            <a:pPr marL="396875" indent="-396875" algn="ctr">
              <a:buNone/>
              <a:defRPr/>
            </a:pPr>
            <a:r>
              <a:rPr lang="en-US" sz="3600" b="1" dirty="0" smtClean="0"/>
              <a:t>In oxford dictionary : - </a:t>
            </a:r>
            <a:r>
              <a:rPr lang="en-US" sz="3600" dirty="0" smtClean="0"/>
              <a:t>it means level of quality or attainment</a:t>
            </a:r>
          </a:p>
          <a:p>
            <a:pPr marL="396875" indent="-396875" algn="ctr">
              <a:buNone/>
              <a:defRPr/>
            </a:pPr>
            <a:r>
              <a:rPr lang="en-US" sz="3600" dirty="0" smtClean="0"/>
              <a:t>something used as a measure, norm, or model in comparative evaluations</a:t>
            </a:r>
            <a:endParaRPr lang="en-US" sz="3600" dirty="0"/>
          </a:p>
        </p:txBody>
      </p:sp>
      <p:pic>
        <p:nvPicPr>
          <p:cNvPr id="4" name="Picture 1" descr="D:\Data from desktop\KIRAN ATIRA\Kiran\atira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152401"/>
            <a:ext cx="838199" cy="8381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1430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latin typeface="+mn-lt"/>
              </a:rPr>
              <a:t>T</a:t>
            </a:r>
            <a:r>
              <a:rPr lang="en-US" sz="3600" dirty="0" smtClean="0"/>
              <a:t>ypes of test standards for composites</a:t>
            </a:r>
            <a:endParaRPr lang="en-US" sz="3600" dirty="0"/>
          </a:p>
        </p:txBody>
      </p:sp>
      <p:pic>
        <p:nvPicPr>
          <p:cNvPr id="1028" name="Picture 4" descr="http://t0.gstatic.com/images?q=tbn:ANd9GcQFAYon6pZgvyIVdciqzYRG4mG1MnDvFKlr3oa-L1sSEIXKMGYa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0" y="1219200"/>
            <a:ext cx="2228850" cy="2057400"/>
          </a:xfrm>
          <a:prstGeom prst="rect">
            <a:avLst/>
          </a:prstGeom>
          <a:noFill/>
        </p:spPr>
      </p:pic>
      <p:pic>
        <p:nvPicPr>
          <p:cNvPr id="4" name="Picture 1" descr="D:\Data from desktop\KIRAN ATIRA\Kiran\atira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152401"/>
            <a:ext cx="838199" cy="8381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3048000" y="3200400"/>
            <a:ext cx="22288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International Organization for Standardization</a:t>
            </a:r>
            <a:endParaRPr lang="en-US" dirty="0"/>
          </a:p>
        </p:txBody>
      </p:sp>
      <p:sp>
        <p:nvSpPr>
          <p:cNvPr id="1030" name="AutoShape 6" descr="Image result for Bureau of Indian Standard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Image result for Bureau of Indian Standard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Image result for Bureau of Indian Standard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AutoShape 12" descr="Image result for Bureau of Indian Standard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8" name="AutoShape 14" descr="Image result for Bureau of Indian Standard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" name="AutoShape 16" descr="Image result for Bureau of Indian Standard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2" name="AutoShape 18" descr="Image result for Bureau of Indian Standard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43575" y="1219200"/>
            <a:ext cx="23336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ectangle 17"/>
          <p:cNvSpPr/>
          <p:nvPr/>
        </p:nvSpPr>
        <p:spPr>
          <a:xfrm>
            <a:off x="5743575" y="3352800"/>
            <a:ext cx="23336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Bureau of Indian Standards</a:t>
            </a:r>
            <a:endParaRPr lang="en-US" dirty="0"/>
          </a:p>
        </p:txBody>
      </p:sp>
      <p:pic>
        <p:nvPicPr>
          <p:cNvPr id="1045" name="Picture 21" descr="Image result for ASTM Internationa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43225" y="4075331"/>
            <a:ext cx="2333625" cy="2020669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2866723" y="6096000"/>
            <a:ext cx="24958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American Society for Testing and Materials</a:t>
            </a:r>
            <a:endParaRPr lang="en-US" dirty="0"/>
          </a:p>
        </p:txBody>
      </p:sp>
      <p:pic>
        <p:nvPicPr>
          <p:cNvPr id="1049" name="Picture 25" descr="http://rs1.chemie.de/images/33410-74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81700" y="4123730"/>
            <a:ext cx="2095500" cy="1638300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5981700" y="6095999"/>
            <a:ext cx="2095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 smtClean="0"/>
              <a:t>Deutsches</a:t>
            </a:r>
            <a:r>
              <a:rPr lang="en-US" dirty="0" smtClean="0"/>
              <a:t> </a:t>
            </a:r>
            <a:r>
              <a:rPr lang="en-US" dirty="0" err="1" smtClean="0"/>
              <a:t>Institut</a:t>
            </a:r>
            <a:r>
              <a:rPr lang="en-US" dirty="0" smtClean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dirty="0" err="1" smtClean="0"/>
              <a:t>Normung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96200" cy="11430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List of Standards for the FRP composites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599" y="2362200"/>
            <a:ext cx="8000999" cy="2819400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ASTMD</a:t>
            </a:r>
            <a:r>
              <a:rPr lang="en-US" sz="2000" dirty="0" smtClean="0"/>
              <a:t> -</a:t>
            </a:r>
            <a:r>
              <a:rPr lang="en-US" sz="2000" b="1" dirty="0" smtClean="0"/>
              <a:t>3800 : - </a:t>
            </a:r>
            <a:r>
              <a:rPr lang="en-US" sz="2000" dirty="0" smtClean="0"/>
              <a:t>Density of High-Modulus Fibers</a:t>
            </a:r>
          </a:p>
          <a:p>
            <a:r>
              <a:rPr lang="en-US" sz="2000" dirty="0" err="1" smtClean="0"/>
              <a:t>ASTMD</a:t>
            </a:r>
            <a:r>
              <a:rPr lang="en-US" sz="2000" dirty="0" smtClean="0"/>
              <a:t> -</a:t>
            </a:r>
            <a:r>
              <a:rPr lang="en-US" sz="2000" b="1" dirty="0" smtClean="0"/>
              <a:t>4018 </a:t>
            </a:r>
            <a:r>
              <a:rPr lang="en-US" sz="2000" dirty="0" smtClean="0"/>
              <a:t>: - Tensile Properties of Continuous Filament 			       Carbon and Graphite yarns, Strands, </a:t>
            </a:r>
            <a:r>
              <a:rPr lang="en-US" sz="2000" dirty="0" err="1" smtClean="0"/>
              <a:t>rovings</a:t>
            </a:r>
            <a:r>
              <a:rPr lang="en-US" sz="2000" dirty="0" smtClean="0"/>
              <a:t>,       		       and 	Tows</a:t>
            </a:r>
          </a:p>
          <a:p>
            <a:r>
              <a:rPr lang="en-US" sz="2000" dirty="0" err="1" smtClean="0"/>
              <a:t>ASTMD</a:t>
            </a:r>
            <a:r>
              <a:rPr lang="en-US" sz="2000" dirty="0" smtClean="0"/>
              <a:t>- 3379 : - Tensile Strength and Young's Modulus for High-		       Modulus Single-Filament Materials</a:t>
            </a:r>
          </a:p>
          <a:p>
            <a:r>
              <a:rPr lang="en-US" sz="2000" dirty="0" smtClean="0"/>
              <a:t>ASTMD-4102 Thermal Oxidative Resistance of Carbon Fibers</a:t>
            </a:r>
          </a:p>
          <a:p>
            <a:r>
              <a:rPr lang="en-US" sz="2000" dirty="0" smtClean="0"/>
              <a:t>.</a:t>
            </a:r>
          </a:p>
          <a:p>
            <a:endParaRPr lang="en-US" sz="2000" dirty="0"/>
          </a:p>
        </p:txBody>
      </p:sp>
      <p:pic>
        <p:nvPicPr>
          <p:cNvPr id="4" name="Picture 1" descr="D:\Data from desktop\KIRAN ATIRA\Kiran\atira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152401"/>
            <a:ext cx="838199" cy="8381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1417638"/>
            <a:ext cx="7696200" cy="94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High modulus fibers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96200" cy="11430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List of Standards for the FRP composites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599" y="2362200"/>
            <a:ext cx="8000999" cy="4191000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ASTMD</a:t>
            </a:r>
            <a:r>
              <a:rPr lang="en-US" sz="2000" dirty="0" smtClean="0"/>
              <a:t> -2344 </a:t>
            </a:r>
            <a:r>
              <a:rPr lang="en-US" sz="3600" dirty="0" smtClean="0"/>
              <a:t>: -</a:t>
            </a:r>
            <a:r>
              <a:rPr lang="en-US" sz="2000" dirty="0" smtClean="0"/>
              <a:t>Apparent Inter laminar Shear Strength of Parallel Fiber Composites by Short-Beam Method.</a:t>
            </a:r>
          </a:p>
          <a:p>
            <a:r>
              <a:rPr lang="en-US" sz="2000" dirty="0" err="1" smtClean="0"/>
              <a:t>ASTMD</a:t>
            </a:r>
            <a:r>
              <a:rPr lang="en-US" sz="2000" dirty="0" smtClean="0"/>
              <a:t> - 2290 : - Apparent Tensile Strength of Ring or Tubular Plastics and Reinforced Plastics by Split Disk Method.</a:t>
            </a:r>
          </a:p>
          <a:p>
            <a:r>
              <a:rPr lang="en-US" sz="2000" dirty="0" err="1" smtClean="0"/>
              <a:t>ASTMD</a:t>
            </a:r>
            <a:r>
              <a:rPr lang="en-US" sz="2000" dirty="0" smtClean="0"/>
              <a:t>- 3410 : - Compressive Properties of Unidirectional or </a:t>
            </a:r>
            <a:r>
              <a:rPr lang="en-US" sz="2000" dirty="0" err="1" smtClean="0"/>
              <a:t>Crossply</a:t>
            </a:r>
            <a:r>
              <a:rPr lang="en-US" sz="2000" dirty="0" smtClean="0"/>
              <a:t> Fiber-Resin Composites.</a:t>
            </a:r>
          </a:p>
          <a:p>
            <a:r>
              <a:rPr lang="en-US" sz="2000" dirty="0" smtClean="0"/>
              <a:t>ASTMD-3171 :- Fiber Content of Resin-Matrix Composites by Matrix Digestion.</a:t>
            </a:r>
          </a:p>
          <a:p>
            <a:r>
              <a:rPr lang="en-US" sz="2000" dirty="0" smtClean="0"/>
              <a:t>.</a:t>
            </a:r>
          </a:p>
          <a:p>
            <a:endParaRPr lang="en-US" sz="2000" dirty="0"/>
          </a:p>
        </p:txBody>
      </p:sp>
      <p:pic>
        <p:nvPicPr>
          <p:cNvPr id="4" name="Picture 1" descr="D:\Data from desktop\KIRAN ATIRA\Kiran\atira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152401"/>
            <a:ext cx="838199" cy="8381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1417638"/>
            <a:ext cx="7696200" cy="94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Mechanical Testing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dirty="0" smtClean="0"/>
              <a:t>List of Standards for the FRP composites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599" y="1600200"/>
            <a:ext cx="8000999" cy="50292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ASTMD-3039 :- Tensile Properties of Fiber-Resin Composites.</a:t>
            </a:r>
          </a:p>
          <a:p>
            <a:r>
              <a:rPr lang="en-US" sz="2000" dirty="0" smtClean="0"/>
              <a:t>ASTMD-3479 :- Tension-Tension Fatigue of Oriented Fiber Resin Matrix Composites</a:t>
            </a:r>
          </a:p>
          <a:p>
            <a:r>
              <a:rPr lang="en-US" sz="2000" dirty="0" smtClean="0"/>
              <a:t>ASTMD-3518 :- In plane Shear Stress-Strain Response of Unidirectional Reinforced Plastics.</a:t>
            </a:r>
          </a:p>
          <a:p>
            <a:endParaRPr lang="en-US" sz="2000" dirty="0"/>
          </a:p>
        </p:txBody>
      </p:sp>
      <p:pic>
        <p:nvPicPr>
          <p:cNvPr id="4" name="Picture 1" descr="D:\Data from desktop\KIRAN ATIRA\Kiran\atira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152401"/>
            <a:ext cx="838199" cy="8381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dirty="0" smtClean="0"/>
              <a:t>List of Standards for the FRP composites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599" y="1940858"/>
            <a:ext cx="8000999" cy="438374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UL 94/ASTM D 635 :-  Standard Test Method for Rate of Burning and/or Extent and Time of Burning of Plastics in a Horizontal Position.</a:t>
            </a:r>
          </a:p>
          <a:p>
            <a:r>
              <a:rPr lang="en-US" sz="2000" dirty="0" smtClean="0"/>
              <a:t>ASTM D 2863 (at ambient temperature), ISO 4589-2 (at ambient</a:t>
            </a:r>
          </a:p>
          <a:p>
            <a:pPr>
              <a:buNone/>
            </a:pPr>
            <a:r>
              <a:rPr lang="en-US" sz="2000" dirty="0" smtClean="0"/>
              <a:t>	temperature), ISO 4589-3 (at elevated temperature) :- limiting Oxygen Index.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err="1" smtClean="0"/>
              <a:t>NES</a:t>
            </a:r>
            <a:r>
              <a:rPr lang="en-US" sz="2000" dirty="0" smtClean="0"/>
              <a:t> 713 :- Determination of Toxicity Index of the products of combustion from small specimens of materials.</a:t>
            </a:r>
          </a:p>
          <a:p>
            <a:r>
              <a:rPr lang="en-US" sz="2000" dirty="0" smtClean="0"/>
              <a:t>ASTM E662 (Non-flammable), ASTM E662 (flammable ), ISO 5659/ heat flux, </a:t>
            </a:r>
            <a:r>
              <a:rPr lang="en-US" sz="2000" dirty="0" err="1" smtClean="0"/>
              <a:t>ATS</a:t>
            </a:r>
            <a:r>
              <a:rPr lang="en-US" sz="2000" dirty="0" smtClean="0"/>
              <a:t> 1000.001/ABD0031 Test, </a:t>
            </a:r>
            <a:r>
              <a:rPr lang="en-US" sz="2000" dirty="0" err="1" smtClean="0"/>
              <a:t>NES</a:t>
            </a:r>
            <a:r>
              <a:rPr lang="en-US" sz="2000" dirty="0" smtClean="0"/>
              <a:t> 711 :- Determination of smoke index of the products of combustion from small specimens.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pic>
        <p:nvPicPr>
          <p:cNvPr id="4" name="Picture 1" descr="D:\Data from desktop\KIRAN ATIRA\Kiran\atira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152401"/>
            <a:ext cx="838199" cy="8381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457200" y="1417638"/>
            <a:ext cx="7696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Heat &amp; Flame test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dirty="0" smtClean="0"/>
              <a:t>List of Standards for the FRP composites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599" y="2093258"/>
            <a:ext cx="8000999" cy="3926542"/>
          </a:xfrm>
        </p:spPr>
        <p:txBody>
          <a:bodyPr>
            <a:normAutofit/>
          </a:bodyPr>
          <a:lstStyle/>
          <a:p>
            <a:r>
              <a:rPr lang="pt-BR" sz="2000" dirty="0" smtClean="0"/>
              <a:t>ASTMD-149 :- </a:t>
            </a:r>
            <a:r>
              <a:rPr lang="en-US" sz="2000" dirty="0" smtClean="0"/>
              <a:t>Standard Test Method for Dielectric Breakdown Voltage and Dielectric Strength of Solid Electrical Insulating Materials at Commercial Power Frequencies</a:t>
            </a:r>
          </a:p>
          <a:p>
            <a:r>
              <a:rPr lang="en-US" sz="2000" dirty="0" smtClean="0"/>
              <a:t>ASTM D495 :- Standard Test Method for High-Voltage, Low-Current, Dry Arc Resistance of Solid Electrical Insulation</a:t>
            </a:r>
          </a:p>
          <a:p>
            <a:r>
              <a:rPr lang="en-US" sz="2000" b="1" dirty="0" err="1" smtClean="0"/>
              <a:t>IEC</a:t>
            </a:r>
            <a:r>
              <a:rPr lang="en-US" sz="2000" b="1" dirty="0" smtClean="0"/>
              <a:t> 60695-2-11:2014 :- </a:t>
            </a:r>
            <a:r>
              <a:rPr lang="en-US" sz="2000" dirty="0" smtClean="0"/>
              <a:t>Fire hazard testing - Part 2-11: Glowing/hot-wire based test methods - Glow-wire flammability test method for end-products (</a:t>
            </a:r>
            <a:r>
              <a:rPr lang="en-US" sz="2000" dirty="0" err="1" smtClean="0"/>
              <a:t>GWEPT</a:t>
            </a:r>
            <a:r>
              <a:rPr lang="en-US" sz="2000" dirty="0" smtClean="0"/>
              <a:t>)</a:t>
            </a:r>
          </a:p>
          <a:p>
            <a:r>
              <a:rPr lang="en-US" sz="2000" b="1" dirty="0" err="1" smtClean="0"/>
              <a:t>IEC</a:t>
            </a:r>
            <a:r>
              <a:rPr lang="en-US" sz="2000" b="1" dirty="0" smtClean="0"/>
              <a:t> 60112 :- </a:t>
            </a:r>
            <a:r>
              <a:rPr lang="en-US" sz="2000" dirty="0" smtClean="0"/>
              <a:t>Method for determination of the proof and the comparative tracking indices of solid insulating materials.</a:t>
            </a:r>
          </a:p>
          <a:p>
            <a:r>
              <a:rPr lang="en-US" sz="2000" dirty="0" smtClean="0"/>
              <a:t>ASTM D257, IEC60093 :- Surface Resistivity Volume Resistivity.</a:t>
            </a:r>
          </a:p>
          <a:p>
            <a:pPr>
              <a:buNone/>
            </a:pPr>
            <a:endParaRPr lang="en-US" sz="2000" dirty="0" smtClean="0"/>
          </a:p>
          <a:p>
            <a:endParaRPr lang="en-US" sz="2000" dirty="0" smtClean="0"/>
          </a:p>
          <a:p>
            <a:endParaRPr lang="en-US" sz="2000" b="1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b="1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1800" b="1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pic>
        <p:nvPicPr>
          <p:cNvPr id="4" name="Picture 1" descr="D:\Data from desktop\KIRAN ATIRA\Kiran\atira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152401"/>
            <a:ext cx="838199" cy="8381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457200" y="1417638"/>
            <a:ext cx="7696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Electrical testing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21580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Global clients</a:t>
            </a:r>
            <a:endParaRPr lang="en-US" sz="4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03238" y="990600"/>
          <a:ext cx="8183562" cy="418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1" descr="D:\Data from desktop\KIRAN ATIRA\Kiran\atira 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53400" y="152401"/>
            <a:ext cx="838199" cy="8381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dirty="0" smtClean="0"/>
              <a:t>List of Standards for the FRP composites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599" y="2169458"/>
            <a:ext cx="8000999" cy="2935942"/>
          </a:xfrm>
        </p:spPr>
        <p:txBody>
          <a:bodyPr>
            <a:normAutofit/>
          </a:bodyPr>
          <a:lstStyle/>
          <a:p>
            <a:r>
              <a:rPr lang="pt-BR" sz="2000" dirty="0" smtClean="0"/>
              <a:t>ASTM D3418, ASTM E1356, ISO 11357 :- </a:t>
            </a:r>
            <a:r>
              <a:rPr lang="en-US" sz="2000" dirty="0" smtClean="0"/>
              <a:t>Heat of Fusion, Crystallization, Melting Point and Glass Transition by DSC</a:t>
            </a:r>
          </a:p>
          <a:p>
            <a:r>
              <a:rPr lang="en-US" sz="2000" dirty="0" smtClean="0"/>
              <a:t>ASTM E1640 :- Standard Test Method for Assignment of the Glass Transition Temperature By Dynamic Mechanical Analysis</a:t>
            </a:r>
          </a:p>
          <a:p>
            <a:r>
              <a:rPr lang="en-US" sz="2000" dirty="0" smtClean="0"/>
              <a:t>ASTM E831 :- Standard Test Method for Linear Thermal Expansion of Solid Materials by Thermo mechanical Analysis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b="1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b="1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1800" b="1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pic>
        <p:nvPicPr>
          <p:cNvPr id="4" name="Picture 1" descr="D:\Data from desktop\KIRAN ATIRA\Kiran\atira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152401"/>
            <a:ext cx="838199" cy="8381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457200" y="1417638"/>
            <a:ext cx="7696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Standards for thermal properties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dirty="0" smtClean="0"/>
              <a:t>List of Standards for the FRP composites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599" y="2245658"/>
            <a:ext cx="8000999" cy="369794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ASTM E2884 ;-  Eddy current testing.</a:t>
            </a:r>
          </a:p>
          <a:p>
            <a:r>
              <a:rPr lang="en-US" sz="2000" dirty="0" smtClean="0"/>
              <a:t>ASTM E709 : -   Magnetic particle Inspection.</a:t>
            </a:r>
          </a:p>
          <a:p>
            <a:r>
              <a:rPr lang="en-US" sz="2000" dirty="0" err="1" smtClean="0"/>
              <a:t>ASTME</a:t>
            </a:r>
            <a:r>
              <a:rPr lang="en-US" sz="2000" dirty="0" smtClean="0"/>
              <a:t> 1417 : - Liquid </a:t>
            </a:r>
            <a:r>
              <a:rPr lang="en-US" sz="2000" dirty="0" err="1" smtClean="0"/>
              <a:t>penetrant</a:t>
            </a:r>
            <a:r>
              <a:rPr lang="en-US" sz="2000" dirty="0" smtClean="0"/>
              <a:t> testing</a:t>
            </a:r>
          </a:p>
          <a:p>
            <a:r>
              <a:rPr lang="en-US" sz="2000" dirty="0" err="1" smtClean="0"/>
              <a:t>ASTME</a:t>
            </a:r>
            <a:r>
              <a:rPr lang="en-US" sz="2000" dirty="0" smtClean="0"/>
              <a:t>  2580 : -Ultrasonic testing of Flat panel Composites and Sandwich core materials used in aerospace applications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3D scanning and Digitization, </a:t>
            </a:r>
            <a:r>
              <a:rPr lang="en-US" sz="2000" dirty="0" smtClean="0"/>
              <a:t>Ultrasonic discussion, </a:t>
            </a:r>
            <a:r>
              <a:rPr lang="en-US" sz="2000" dirty="0" err="1" smtClean="0"/>
              <a:t>T</a:t>
            </a:r>
            <a:r>
              <a:rPr lang="en-US" sz="2000" dirty="0" err="1" smtClean="0"/>
              <a:t>hermography</a:t>
            </a:r>
            <a:r>
              <a:rPr lang="en-US" sz="2000" dirty="0" smtClean="0"/>
              <a:t>, Radiographic testing, </a:t>
            </a:r>
            <a:r>
              <a:rPr lang="en-US" sz="2000" dirty="0" err="1" smtClean="0"/>
              <a:t>Shearography</a:t>
            </a:r>
            <a:r>
              <a:rPr lang="en-US" sz="2000" dirty="0" smtClean="0"/>
              <a:t> testing,</a:t>
            </a:r>
          </a:p>
          <a:p>
            <a:r>
              <a:rPr lang="en-US" sz="2000" dirty="0" smtClean="0"/>
              <a:t>Acoustic emissions testing, </a:t>
            </a:r>
            <a:r>
              <a:rPr lang="en-US" sz="2000" dirty="0" err="1" smtClean="0"/>
              <a:t>Penetrant</a:t>
            </a:r>
            <a:r>
              <a:rPr lang="en-US" sz="2000" dirty="0" smtClean="0"/>
              <a:t> testing, </a:t>
            </a:r>
            <a:r>
              <a:rPr lang="en-US" sz="2000" smtClean="0"/>
              <a:t>Magnetic particle </a:t>
            </a:r>
            <a:r>
              <a:rPr lang="en-US" sz="2000" dirty="0" smtClean="0"/>
              <a:t>testing, Electromagnetic testing.</a:t>
            </a:r>
          </a:p>
          <a:p>
            <a:endParaRPr lang="en-US" sz="16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b="1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b="1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1800" b="1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pic>
        <p:nvPicPr>
          <p:cNvPr id="4" name="Picture 1" descr="D:\Data from desktop\KIRAN ATIRA\Kiran\atira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152401"/>
            <a:ext cx="838199" cy="8381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457200" y="1417638"/>
            <a:ext cx="7696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Non Destructive testing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dirty="0" smtClean="0"/>
              <a:t>FRP components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599" y="2245658"/>
            <a:ext cx="8000999" cy="3697942"/>
          </a:xfrm>
        </p:spPr>
        <p:txBody>
          <a:bodyPr>
            <a:normAutofit/>
          </a:bodyPr>
          <a:lstStyle/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b="1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b="1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1800" b="1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pic>
        <p:nvPicPr>
          <p:cNvPr id="4" name="Picture 1" descr="D:\Data from desktop\KIRAN ATIRA\Kiran\atira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152401"/>
            <a:ext cx="838199" cy="8381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 descr="E:\RK\specialty fibres\The-AIRBUS-A380-aircraft-composite-applications-wwwairbuscom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417638"/>
            <a:ext cx="7772401" cy="544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dirty="0" smtClean="0"/>
              <a:t>FRP components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599" y="2245658"/>
            <a:ext cx="8000999" cy="3697942"/>
          </a:xfrm>
        </p:spPr>
        <p:txBody>
          <a:bodyPr>
            <a:normAutofit/>
          </a:bodyPr>
          <a:lstStyle/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b="1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b="1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1800" b="1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pic>
        <p:nvPicPr>
          <p:cNvPr id="4" name="Picture 1" descr="D:\Data from desktop\KIRAN ATIRA\Kiran\atira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152401"/>
            <a:ext cx="838199" cy="8381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 descr="E:\RK\specialty fibres\infographic-rotor.jpg.dynamic.1920w1080h.b07e153693777a1fa2ae34d71efbca6210803c13.jpe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219200"/>
            <a:ext cx="78486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dirty="0" smtClean="0"/>
              <a:t>Conclusion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828800"/>
            <a:ext cx="6400800" cy="4495800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/>
              <a:t>Composites is a very wide subject and composite science is still a developing subject.</a:t>
            </a:r>
          </a:p>
          <a:p>
            <a:pPr algn="just"/>
            <a:r>
              <a:rPr lang="en-US" sz="2400" dirty="0" smtClean="0"/>
              <a:t>Lots of standards to be developed jointly with the industries and institutes.</a:t>
            </a:r>
          </a:p>
          <a:p>
            <a:pPr algn="just"/>
            <a:r>
              <a:rPr lang="en-US" sz="2400" dirty="0" smtClean="0"/>
              <a:t>Awareness of composites is very important. Composite training will enhance the skill development.</a:t>
            </a:r>
          </a:p>
          <a:p>
            <a:pPr algn="just"/>
            <a:r>
              <a:rPr lang="en-US" sz="2400" dirty="0" smtClean="0"/>
              <a:t>In India many composites are available in market without test and validation which is very difficult for tractability.</a:t>
            </a:r>
            <a:endParaRPr lang="en-US" sz="2400" dirty="0"/>
          </a:p>
        </p:txBody>
      </p:sp>
      <p:pic>
        <p:nvPicPr>
          <p:cNvPr id="4" name="Picture 1" descr="D:\Data from desktop\KIRAN ATIRA\Kiran\atira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152401"/>
            <a:ext cx="838199" cy="8381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6600" i="1" dirty="0" smtClean="0"/>
              <a:t>Thank you for your valuable </a:t>
            </a:r>
            <a:r>
              <a:rPr lang="en-US" sz="6600" i="1" dirty="0" smtClean="0">
                <a:solidFill>
                  <a:srgbClr val="FFC000"/>
                </a:solidFill>
              </a:rPr>
              <a:t>time!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2049" name="Picture 1" descr="D:\Data from desktop\KIRAN ATIRA\Kiran\atira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152401"/>
            <a:ext cx="838199" cy="8381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645061"/>
            <a:ext cx="5334000" cy="2831939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 LAB </a:t>
            </a:r>
            <a:r>
              <a:rPr lang="en-US" dirty="0" smtClean="0">
                <a:solidFill>
                  <a:srgbClr val="FFFF00"/>
                </a:solidFill>
              </a:rPr>
              <a:t>AND</a:t>
            </a:r>
            <a:r>
              <a:rPr lang="en-US" dirty="0" smtClean="0"/>
              <a:t> TESTING </a:t>
            </a:r>
            <a:r>
              <a:rPr lang="en-US" sz="4400" dirty="0" smtClean="0"/>
              <a:t>FACILITIES</a:t>
            </a:r>
            <a:endParaRPr lang="en-US" sz="4400" dirty="0"/>
          </a:p>
        </p:txBody>
      </p:sp>
      <p:pic>
        <p:nvPicPr>
          <p:cNvPr id="5" name="Content Placeholder 4" descr="iamanila_scienc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228600"/>
            <a:ext cx="5486400" cy="3264061"/>
          </a:xfrm>
        </p:spPr>
      </p:pic>
      <p:pic>
        <p:nvPicPr>
          <p:cNvPr id="4" name="Picture 1" descr="D:\Data from desktop\KIRAN ATIRA\Kiran\atira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152401"/>
            <a:ext cx="838199" cy="8381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461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CC6600"/>
                </a:solidFill>
              </a:rPr>
              <a:t>Mechanical</a:t>
            </a:r>
            <a:r>
              <a:rPr lang="en-US" dirty="0" smtClean="0"/>
              <a:t> 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209800"/>
            <a:ext cx="8229600" cy="3700463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In collaboration with</a:t>
            </a:r>
          </a:p>
          <a:p>
            <a:pPr algn="ctr">
              <a:buNone/>
            </a:pPr>
            <a:r>
              <a:rPr lang="en-US" b="1" dirty="0" smtClean="0"/>
              <a:t>NWCC</a:t>
            </a:r>
            <a:r>
              <a:rPr lang="en-US" dirty="0" smtClean="0"/>
              <a:t>, UK </a:t>
            </a:r>
          </a:p>
          <a:p>
            <a:pPr algn="ctr">
              <a:buNone/>
            </a:pPr>
            <a:r>
              <a:rPr lang="en-US" dirty="0" smtClean="0"/>
              <a:t>And</a:t>
            </a:r>
          </a:p>
          <a:p>
            <a:pPr algn="ctr">
              <a:buNone/>
            </a:pPr>
            <a:r>
              <a:rPr lang="en-US" b="1" dirty="0" smtClean="0"/>
              <a:t>INSTRON</a:t>
            </a:r>
            <a:r>
              <a:rPr lang="en-US" dirty="0" smtClean="0"/>
              <a:t>, USA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1" descr="D:\Data from desktop\KIRAN ATIRA\Kiran\atira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152401"/>
            <a:ext cx="838199" cy="8381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dirty="0" smtClean="0"/>
              <a:t>1. </a:t>
            </a:r>
            <a:r>
              <a:rPr lang="en-US" sz="3200" dirty="0" smtClean="0"/>
              <a:t>Dual column floor mounted</a:t>
            </a:r>
            <a:br>
              <a:rPr lang="en-US" sz="3200" dirty="0" smtClean="0"/>
            </a:br>
            <a:r>
              <a:rPr lang="en-US" sz="3200" dirty="0" smtClean="0"/>
              <a:t>UTM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5867400" cy="3700463"/>
          </a:xfrm>
        </p:spPr>
        <p:txBody>
          <a:bodyPr/>
          <a:lstStyle/>
          <a:p>
            <a:pPr algn="ctr">
              <a:buNone/>
            </a:pPr>
            <a:r>
              <a:rPr lang="en-US" sz="3600" dirty="0" smtClean="0"/>
              <a:t>100 KN &amp; 400 KN</a:t>
            </a:r>
          </a:p>
          <a:p>
            <a:pPr algn="ctr">
              <a:buNone/>
            </a:pPr>
            <a:r>
              <a:rPr lang="en-US" sz="3600" dirty="0" smtClean="0"/>
              <a:t>Tensile, Compression, Flexural, ILSS, IPSS, Poisson ratio, Shear Modulus, Fracture toughness etc. </a:t>
            </a:r>
          </a:p>
        </p:txBody>
      </p:sp>
      <p:pic>
        <p:nvPicPr>
          <p:cNvPr id="4" name="Picture 1" descr="D:\Data from desktop\KIRAN ATIRA\Kiran\atira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152401"/>
            <a:ext cx="838199" cy="8381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1325" y="1838325"/>
            <a:ext cx="2200275" cy="425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">
      <a:dk1>
        <a:srgbClr val="004080"/>
      </a:dk1>
      <a:lt1>
        <a:srgbClr val="E6E6E6"/>
      </a:lt1>
      <a:dk2>
        <a:srgbClr val="000000"/>
      </a:dk2>
      <a:lt2>
        <a:srgbClr val="FFFFFF"/>
      </a:lt2>
      <a:accent1>
        <a:srgbClr val="FFFFFF"/>
      </a:accent1>
      <a:accent2>
        <a:srgbClr val="66FFCC"/>
      </a:accent2>
      <a:accent3>
        <a:srgbClr val="AAAAAA"/>
      </a:accent3>
      <a:accent4>
        <a:srgbClr val="C4C4C4"/>
      </a:accent4>
      <a:accent5>
        <a:srgbClr val="FFFFFF"/>
      </a:accent5>
      <a:accent6>
        <a:srgbClr val="5CE7B9"/>
      </a:accent6>
      <a:hlink>
        <a:srgbClr val="FF0080"/>
      </a:hlink>
      <a:folHlink>
        <a:srgbClr val="66666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3366FF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E2F4F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 3</Template>
  <TotalTime>4177</TotalTime>
  <Words>1311</Words>
  <Application>Microsoft Office PowerPoint</Application>
  <PresentationFormat>On-screen Show (4:3)</PresentationFormat>
  <Paragraphs>288</Paragraphs>
  <Slides>65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6" baseType="lpstr">
      <vt:lpstr>Theme1</vt:lpstr>
      <vt:lpstr>      Hello.</vt:lpstr>
      <vt:lpstr> ATIRA is India’s leading composite research institute and largest textile research institute running autonomously as a non-profit org.    </vt:lpstr>
      <vt:lpstr>Slide 3</vt:lpstr>
      <vt:lpstr>Our services</vt:lpstr>
      <vt:lpstr>Our collaborators </vt:lpstr>
      <vt:lpstr>Global clients</vt:lpstr>
      <vt:lpstr> LAB AND TESTING FACILITIES</vt:lpstr>
      <vt:lpstr>Mechanical Lab</vt:lpstr>
      <vt:lpstr>1. Dual column floor mounted UTM</vt:lpstr>
      <vt:lpstr>2. Motorized Pendulum Impact Tester </vt:lpstr>
      <vt:lpstr>3. Drop Weight Impact Tester </vt:lpstr>
      <vt:lpstr>4. SERVOHYDRAULIC Tension Torsion 100KN / 1KNm </vt:lpstr>
      <vt:lpstr>5. Wilson Hardness Tester </vt:lpstr>
      <vt:lpstr>6. HDT / VSP Tester </vt:lpstr>
      <vt:lpstr>7. Notch Cutting Machine</vt:lpstr>
      <vt:lpstr>8. Dynamic  Mechanical Analyzer- MetraviB (DMA) 150N  </vt:lpstr>
      <vt:lpstr>Heat and Flame Lab</vt:lpstr>
      <vt:lpstr>1.   Flame Chamber  </vt:lpstr>
      <vt:lpstr>2.  Cone Calorimeter</vt:lpstr>
      <vt:lpstr>3.NBS Smoke Density Chamber</vt:lpstr>
      <vt:lpstr>4.   Toxicity Index </vt:lpstr>
      <vt:lpstr>5. Limiting Oxygen Index    </vt:lpstr>
      <vt:lpstr>6. Flooring Radiant Panel  </vt:lpstr>
      <vt:lpstr>7. Single-Flame Source Test  </vt:lpstr>
      <vt:lpstr>8. ISO 5658/Imo/ Lift Spread Of Flame Apparatus  </vt:lpstr>
      <vt:lpstr>Electrical Testing</vt:lpstr>
      <vt:lpstr>1. Dielectric strength</vt:lpstr>
      <vt:lpstr>2. Dry arc resistance tester</vt:lpstr>
      <vt:lpstr>3. Glow wire test</vt:lpstr>
      <vt:lpstr>4. Comparitive tracking index</vt:lpstr>
      <vt:lpstr>General info.</vt:lpstr>
      <vt:lpstr>Incubation Center for Braiding and Prepegs</vt:lpstr>
      <vt:lpstr>2 1/2 Radial Braiding Machine  </vt:lpstr>
      <vt:lpstr>One of the largest braiding machine in India with capacity to braid 1.0 m dia. And 1.5 length. </vt:lpstr>
      <vt:lpstr>Vacuum Infusion Lab</vt:lpstr>
      <vt:lpstr>State of the art facility to develop prototypes by using vacuum infusion &amp; vacuum bagging process. </vt:lpstr>
      <vt:lpstr>Developed various CFRP, GFRP, KFRP, JFRP, BFRP, components for varous organizations like ISRO, PRL, IPR, Industries and institutes. </vt:lpstr>
      <vt:lpstr>Dornier 190 weaving machine</vt:lpstr>
      <vt:lpstr>Composite products developed in vacuum infusion</vt:lpstr>
      <vt:lpstr>Pultrusion Lab</vt:lpstr>
      <vt:lpstr>Machines and processes</vt:lpstr>
      <vt:lpstr>DurapolR  2410  left-handed pultrusion</vt:lpstr>
      <vt:lpstr>Durapol 7824 </vt:lpstr>
      <vt:lpstr>Circum Winding Equipment</vt:lpstr>
      <vt:lpstr>MVP PU Injection System </vt:lpstr>
      <vt:lpstr>Pul –vision Thermal analyzer and accessories for resin analysis</vt:lpstr>
      <vt:lpstr>Skill Development Programs </vt:lpstr>
      <vt:lpstr>Composites Training</vt:lpstr>
      <vt:lpstr>Prototype development</vt:lpstr>
      <vt:lpstr>Prototype development</vt:lpstr>
      <vt:lpstr>Achievement</vt:lpstr>
      <vt:lpstr>Slide 52</vt:lpstr>
      <vt:lpstr>Standards for the FRP composites</vt:lpstr>
      <vt:lpstr>Types of test standards for composites</vt:lpstr>
      <vt:lpstr>List of Standards for the FRP composites</vt:lpstr>
      <vt:lpstr>List of Standards for the FRP composites</vt:lpstr>
      <vt:lpstr>List of Standards for the FRP composites</vt:lpstr>
      <vt:lpstr>List of Standards for the FRP composites</vt:lpstr>
      <vt:lpstr>List of Standards for the FRP composites</vt:lpstr>
      <vt:lpstr>List of Standards for the FRP composites</vt:lpstr>
      <vt:lpstr>List of Standards for the FRP composites</vt:lpstr>
      <vt:lpstr>FRP components</vt:lpstr>
      <vt:lpstr>FRP components</vt:lpstr>
      <vt:lpstr>Conclusion</vt:lpstr>
      <vt:lpstr>     Thank you for your valuable time!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3D Graph Template</dc:title>
  <dc:creator>Presentation Magazine</dc:creator>
  <cp:lastModifiedBy>ASHOK</cp:lastModifiedBy>
  <cp:revision>238</cp:revision>
  <dcterms:modified xsi:type="dcterms:W3CDTF">2019-02-20T12:43:03Z</dcterms:modified>
</cp:coreProperties>
</file>